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7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10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13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67" r:id="rId2"/>
    <p:sldId id="266" r:id="rId3"/>
    <p:sldId id="2113691080" r:id="rId4"/>
    <p:sldId id="270" r:id="rId5"/>
    <p:sldId id="2113691093" r:id="rId6"/>
    <p:sldId id="2113691092" r:id="rId7"/>
    <p:sldId id="2113691094" r:id="rId8"/>
    <p:sldId id="2113691095" r:id="rId9"/>
    <p:sldId id="272" r:id="rId10"/>
    <p:sldId id="2113691070" r:id="rId11"/>
    <p:sldId id="2113691096" r:id="rId12"/>
    <p:sldId id="268" r:id="rId13"/>
    <p:sldId id="2113691097" r:id="rId14"/>
    <p:sldId id="2113691091" r:id="rId15"/>
    <p:sldId id="2113691098" r:id="rId16"/>
    <p:sldId id="273" r:id="rId17"/>
  </p:sldIdLst>
  <p:sldSz cx="24384000" cy="13716000"/>
  <p:notesSz cx="6797675" cy="9928225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560D"/>
    <a:srgbClr val="014F95"/>
    <a:srgbClr val="FFFFFF"/>
    <a:srgbClr val="E2D6B5"/>
    <a:srgbClr val="BA7530"/>
    <a:srgbClr val="C25F0E"/>
    <a:srgbClr val="876028"/>
    <a:srgbClr val="9E0000"/>
    <a:srgbClr val="B75A0D"/>
    <a:srgbClr val="A247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E25E649-3F16-4E02-A733-19D2CDBF48F0}" styleName="Stile medio 3 - Color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Stile chiaro 2 - Colore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25" autoAdjust="0"/>
    <p:restoredTop sz="94660"/>
  </p:normalViewPr>
  <p:slideViewPr>
    <p:cSldViewPr snapToGrid="0" snapToObjects="1">
      <p:cViewPr varScale="1">
        <p:scale>
          <a:sx n="53" d="100"/>
          <a:sy n="53" d="100"/>
        </p:scale>
        <p:origin x="1206" y="96"/>
      </p:cViewPr>
      <p:guideLst>
        <p:guide orient="horz" pos="4320"/>
        <p:guide pos="76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092804439998586"/>
          <c:y val="0.13367171749286513"/>
          <c:w val="0.54621166913439567"/>
          <c:h val="0.74412291514604245"/>
        </c:manualLayout>
      </c:layout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tipologia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1CE1-42B6-B9E0-F58DBBE3457D}"/>
              </c:ext>
            </c:extLst>
          </c:dPt>
          <c:dPt>
            <c:idx val="1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1CE1-42B6-B9E0-F58DBBE3457D}"/>
              </c:ext>
            </c:extLst>
          </c:dPt>
          <c:dPt>
            <c:idx val="2"/>
            <c:bubble3D val="0"/>
            <c:spPr>
              <a:solidFill>
                <a:srgbClr val="C25F0E"/>
              </a:solidFill>
            </c:spPr>
            <c:extLst>
              <c:ext xmlns:c16="http://schemas.microsoft.com/office/drawing/2014/chart" uri="{C3380CC4-5D6E-409C-BE32-E72D297353CC}">
                <c16:uniqueId val="{00000005-1CE1-42B6-B9E0-F58DBBE3457D}"/>
              </c:ext>
            </c:extLst>
          </c:dPt>
          <c:cat>
            <c:strRef>
              <c:f>Foglio1!$A$2:$A$4</c:f>
              <c:strCache>
                <c:ptCount val="3"/>
                <c:pt idx="0">
                  <c:v>Uomo</c:v>
                </c:pt>
                <c:pt idx="1">
                  <c:v>Donna</c:v>
                </c:pt>
                <c:pt idx="2">
                  <c:v>Unisex</c:v>
                </c:pt>
              </c:strCache>
            </c:strRef>
          </c:cat>
          <c:val>
            <c:numRef>
              <c:f>Foglio1!$B$2:$B$4</c:f>
              <c:numCache>
                <c:formatCode>0%</c:formatCode>
                <c:ptCount val="3"/>
                <c:pt idx="0">
                  <c:v>6.5000000000000002E-2</c:v>
                </c:pt>
                <c:pt idx="1">
                  <c:v>0.14499999999999999</c:v>
                </c:pt>
                <c:pt idx="2">
                  <c:v>0.79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CE1-42B6-B9E0-F58DBBE345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86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4289677216210654"/>
          <c:y val="3.1161315965988687E-2"/>
          <c:w val="0.46289095541550151"/>
          <c:h val="0.9418214863869304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tipologia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0E9-4926-AA1C-1FE30D816EE9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0E9-4926-AA1C-1FE30D816EE9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0E9-4926-AA1C-1FE30D816EE9}"/>
              </c:ext>
            </c:extLst>
          </c:dPt>
          <c:dPt>
            <c:idx val="3"/>
            <c:invertIfNegative val="0"/>
            <c:bubble3D val="0"/>
            <c:spPr>
              <a:solidFill>
                <a:srgbClr val="BA753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80E9-4926-AA1C-1FE30D816EE9}"/>
              </c:ext>
            </c:extLst>
          </c:dPt>
          <c:dPt>
            <c:idx val="4"/>
            <c:invertIfNegative val="0"/>
            <c:bubble3D val="0"/>
            <c:spPr>
              <a:solidFill>
                <a:srgbClr val="E2D6B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80E9-4926-AA1C-1FE30D816EE9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80E9-4926-AA1C-1FE30D816EE9}"/>
              </c:ext>
            </c:extLst>
          </c:dPt>
          <c:dPt>
            <c:idx val="6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80E9-4926-AA1C-1FE30D816EE9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80E9-4926-AA1C-1FE30D816EE9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80E9-4926-AA1C-1FE30D816EE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3200" b="0" i="0" u="none" strike="noStrike" kern="1200" baseline="0">
                    <a:solidFill>
                      <a:srgbClr val="014F95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4999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Foglio1!$A$2:$A$6</c:f>
              <c:strCache>
                <c:ptCount val="5"/>
                <c:pt idx="0">
                  <c:v>esclusivamente attività di formazione tradizionale</c:v>
                </c:pt>
                <c:pt idx="1">
                  <c:v>prevalentemente attività di formazione tradizionale</c:v>
                </c:pt>
                <c:pt idx="2">
                  <c:v>in egual misura attività di formazione tradizionale e di formazione digitale</c:v>
                </c:pt>
                <c:pt idx="3">
                  <c:v>prevalentemente attività di formazione digitale</c:v>
                </c:pt>
                <c:pt idx="4">
                  <c:v>esclusivamente attività di formazione digitale</c:v>
                </c:pt>
              </c:strCache>
            </c:strRef>
          </c:cat>
          <c:val>
            <c:numRef>
              <c:f>Foglio1!$B$2:$B$6</c:f>
              <c:numCache>
                <c:formatCode>0.0%</c:formatCode>
                <c:ptCount val="5"/>
                <c:pt idx="0">
                  <c:v>0.1444</c:v>
                </c:pt>
                <c:pt idx="1">
                  <c:v>0.4</c:v>
                </c:pt>
                <c:pt idx="2">
                  <c:v>0.37780000000000002</c:v>
                </c:pt>
                <c:pt idx="3">
                  <c:v>5.5599999999999997E-2</c:v>
                </c:pt>
                <c:pt idx="4">
                  <c:v>2.2200000000000001E-2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80E9-4926-AA1C-1FE30D816E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582877711"/>
        <c:axId val="1385977567"/>
      </c:barChart>
      <c:valAx>
        <c:axId val="1385977567"/>
        <c:scaling>
          <c:orientation val="minMax"/>
        </c:scaling>
        <c:delete val="1"/>
        <c:axPos val="t"/>
        <c:numFmt formatCode="0.0%" sourceLinked="1"/>
        <c:majorTickMark val="out"/>
        <c:minorTickMark val="none"/>
        <c:tickLblPos val="nextTo"/>
        <c:crossAx val="1582877711"/>
        <c:crosses val="autoZero"/>
        <c:crossBetween val="between"/>
      </c:valAx>
      <c:catAx>
        <c:axId val="1582877711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4999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t" anchorCtr="1"/>
          <a:lstStyle/>
          <a:p>
            <a:pPr>
              <a:defRPr sz="2800" b="0" i="0" u="none" strike="noStrike" kern="1200" baseline="0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en-US"/>
          </a:p>
        </c:txPr>
        <c:crossAx val="1385977567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2400">
          <a:latin typeface="Verdana" panose="020B0604030504040204" pitchFamily="34" charset="0"/>
          <a:ea typeface="Verdana" panose="020B0604030504040204" pitchFamily="34" charset="0"/>
        </a:defRPr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221291453054268"/>
          <c:y val="0.17258932172022767"/>
          <c:w val="0.37849336735847966"/>
          <c:h val="0.53501807872163598"/>
        </c:manualLayout>
      </c:layout>
      <c:doughnut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1D46-420F-A6DA-26124E360365}"/>
              </c:ext>
            </c:extLst>
          </c:dPt>
          <c:dPt>
            <c:idx val="1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1D46-420F-A6DA-26124E360365}"/>
              </c:ext>
            </c:extLst>
          </c:dPt>
          <c:dPt>
            <c:idx val="2"/>
            <c:bubble3D val="0"/>
            <c:spPr>
              <a:solidFill>
                <a:srgbClr val="C25F0E"/>
              </a:solidFill>
            </c:spPr>
            <c:extLst>
              <c:ext xmlns:c16="http://schemas.microsoft.com/office/drawing/2014/chart" uri="{C3380CC4-5D6E-409C-BE32-E72D297353CC}">
                <c16:uniqueId val="{00000005-1D46-420F-A6DA-26124E360365}"/>
              </c:ext>
            </c:extLst>
          </c:dPt>
          <c:dPt>
            <c:idx val="3"/>
            <c:bubble3D val="0"/>
            <c:spPr>
              <a:solidFill>
                <a:srgbClr val="E2D6B5"/>
              </a:solidFill>
            </c:spPr>
            <c:extLst>
              <c:ext xmlns:c16="http://schemas.microsoft.com/office/drawing/2014/chart" uri="{C3380CC4-5D6E-409C-BE32-E72D297353CC}">
                <c16:uniqueId val="{00000007-1D46-420F-A6DA-26124E360365}"/>
              </c:ext>
            </c:extLst>
          </c:dPt>
          <c:dLbls>
            <c:dLbl>
              <c:idx val="0"/>
              <c:layout>
                <c:manualLayout>
                  <c:x val="0.14337339184937231"/>
                  <c:y val="-8.5499791084259036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3263168342607174"/>
                      <c:h val="0.1518670649568650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1D46-420F-A6DA-26124E360365}"/>
                </c:ext>
              </c:extLst>
            </c:dLbl>
            <c:dLbl>
              <c:idx val="1"/>
              <c:layout>
                <c:manualLayout>
                  <c:x val="0.19237522134095036"/>
                  <c:y val="0.15245717227310351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D46-420F-A6DA-26124E360365}"/>
                </c:ext>
              </c:extLst>
            </c:dLbl>
            <c:dLbl>
              <c:idx val="2"/>
              <c:layout>
                <c:manualLayout>
                  <c:x val="-4.6190053802846222E-2"/>
                  <c:y val="0.2786621928051056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41408026692046257"/>
                      <c:h val="0.2502215462677817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1D46-420F-A6DA-26124E360365}"/>
                </c:ext>
              </c:extLst>
            </c:dLbl>
            <c:dLbl>
              <c:idx val="3"/>
              <c:layout>
                <c:manualLayout>
                  <c:x val="-0.13635459607349842"/>
                  <c:y val="-1.8111841746498738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D46-420F-A6DA-26124E360365}"/>
                </c:ext>
              </c:extLst>
            </c:dLbl>
            <c:dLbl>
              <c:idx val="4"/>
              <c:layout>
                <c:manualLayout>
                  <c:x val="-9.8143887536378316E-2"/>
                  <c:y val="-0.17774906261009041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D46-420F-A6DA-26124E360365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Foglio1!$A$2:$A$6</c:f>
              <c:strCache>
                <c:ptCount val="5"/>
                <c:pt idx="0">
                  <c:v>Fondamentale</c:v>
                </c:pt>
                <c:pt idx="1">
                  <c:v>Abbastanza rilevante</c:v>
                </c:pt>
                <c:pt idx="2">
                  <c:v>di supporto all'attività ma non così rilevante</c:v>
                </c:pt>
                <c:pt idx="3">
                  <c:v>Abbastanza marginale</c:v>
                </c:pt>
                <c:pt idx="4">
                  <c:v>Non rilevante</c:v>
                </c:pt>
              </c:strCache>
            </c:strRef>
          </c:cat>
          <c:val>
            <c:numRef>
              <c:f>Foglio1!$B$2:$B$6</c:f>
              <c:numCache>
                <c:formatCode>0.0%</c:formatCode>
                <c:ptCount val="5"/>
                <c:pt idx="0">
                  <c:v>0.72219999999999995</c:v>
                </c:pt>
                <c:pt idx="1">
                  <c:v>0.1222</c:v>
                </c:pt>
                <c:pt idx="2">
                  <c:v>0.1333</c:v>
                </c:pt>
                <c:pt idx="3">
                  <c:v>1.11E-2</c:v>
                </c:pt>
                <c:pt idx="4">
                  <c:v>1.11E-2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D46-420F-A6DA-26124E3603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284"/>
        <c:holeSize val="74"/>
      </c:doughnutChart>
    </c:plotArea>
    <c:plotVisOnly val="1"/>
    <c:dispBlanksAs val="zero"/>
    <c:showDLblsOverMax val="0"/>
  </c:chart>
  <c:txPr>
    <a:bodyPr/>
    <a:lstStyle/>
    <a:p>
      <a:pPr>
        <a:defRPr sz="2800">
          <a:solidFill>
            <a:schemeClr val="bg2"/>
          </a:solidFill>
          <a:latin typeface="Verdana" panose="020B0604030504040204" pitchFamily="34" charset="0"/>
          <a:ea typeface="Verdana" panose="020B0604030504040204" pitchFamily="34" charset="0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5.3167455779254531E-2"/>
          <c:y val="3.1161315965988687E-2"/>
          <c:w val="0.84565261431406591"/>
          <c:h val="0.71271760994846911"/>
        </c:manualLayout>
      </c:layout>
      <c:lineChart>
        <c:grouping val="standar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tipologia</c:v>
                </c:pt>
              </c:strCache>
            </c:strRef>
          </c:tx>
          <c:spPr>
            <a:ln w="57150" cap="rnd" cmpd="sng" algn="ctr">
              <a:solidFill>
                <a:srgbClr val="AF560D"/>
              </a:solidFill>
              <a:prstDash val="solid"/>
              <a:round/>
            </a:ln>
            <a:effectLst/>
          </c:spPr>
          <c:marker>
            <c:symbol val="circle"/>
            <c:size val="39"/>
            <c:spPr>
              <a:solidFill>
                <a:schemeClr val="accent1"/>
              </a:solidFill>
              <a:ln w="57150" cap="flat" cmpd="sng" algn="ctr">
                <a:noFill/>
                <a:prstDash val="solid"/>
                <a:round/>
              </a:ln>
              <a:effectLst/>
            </c:spPr>
          </c:marker>
          <c:dPt>
            <c:idx val="0"/>
            <c:bubble3D val="0"/>
            <c:spPr>
              <a:ln w="57150" cap="rnd" cmpd="sng" algn="ctr">
                <a:solidFill>
                  <a:srgbClr val="AF560D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9C64-44C6-9A57-72AC962F6863}"/>
              </c:ext>
            </c:extLst>
          </c:dPt>
          <c:dPt>
            <c:idx val="1"/>
            <c:bubble3D val="0"/>
            <c:spPr>
              <a:ln w="57150" cap="rnd" cmpd="sng" algn="ctr">
                <a:solidFill>
                  <a:srgbClr val="AF560D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9C64-44C6-9A57-72AC962F6863}"/>
              </c:ext>
            </c:extLst>
          </c:dPt>
          <c:dPt>
            <c:idx val="2"/>
            <c:bubble3D val="0"/>
            <c:spPr>
              <a:ln w="57150" cap="rnd" cmpd="sng" algn="ctr">
                <a:solidFill>
                  <a:srgbClr val="AF560D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9C64-44C6-9A57-72AC962F6863}"/>
              </c:ext>
            </c:extLst>
          </c:dPt>
          <c:dPt>
            <c:idx val="3"/>
            <c:bubble3D val="0"/>
            <c:spPr>
              <a:ln w="57150" cap="rnd" cmpd="sng" algn="ctr">
                <a:solidFill>
                  <a:srgbClr val="AF560D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9C64-44C6-9A57-72AC962F6863}"/>
              </c:ext>
            </c:extLst>
          </c:dPt>
          <c:dPt>
            <c:idx val="4"/>
            <c:bubble3D val="0"/>
            <c:spPr>
              <a:ln w="57150" cap="rnd" cmpd="sng" algn="ctr">
                <a:solidFill>
                  <a:srgbClr val="AF560D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9-9C64-44C6-9A57-72AC962F6863}"/>
              </c:ext>
            </c:extLst>
          </c:dPt>
          <c:dPt>
            <c:idx val="5"/>
            <c:bubble3D val="0"/>
            <c:spPr>
              <a:ln w="57150" cap="rnd" cmpd="sng" algn="ctr">
                <a:solidFill>
                  <a:srgbClr val="AF560D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B-9C64-44C6-9A57-72AC962F6863}"/>
              </c:ext>
            </c:extLst>
          </c:dPt>
          <c:dPt>
            <c:idx val="6"/>
            <c:bubble3D val="0"/>
            <c:spPr>
              <a:ln w="57150" cap="rnd" cmpd="sng" algn="ctr">
                <a:solidFill>
                  <a:srgbClr val="AF560D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D-9C64-44C6-9A57-72AC962F6863}"/>
              </c:ext>
            </c:extLst>
          </c:dPt>
          <c:dPt>
            <c:idx val="7"/>
            <c:bubble3D val="0"/>
            <c:spPr>
              <a:ln w="57150" cap="rnd" cmpd="sng" algn="ctr">
                <a:solidFill>
                  <a:srgbClr val="AF560D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F-9C64-44C6-9A57-72AC962F6863}"/>
              </c:ext>
            </c:extLst>
          </c:dPt>
          <c:dPt>
            <c:idx val="8"/>
            <c:bubble3D val="0"/>
            <c:spPr>
              <a:ln w="57150" cap="rnd" cmpd="sng" algn="ctr">
                <a:solidFill>
                  <a:srgbClr val="AF560D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1-9C64-44C6-9A57-72AC962F6863}"/>
              </c:ext>
            </c:extLst>
          </c:dPt>
          <c:dLbls>
            <c:dLbl>
              <c:idx val="0"/>
              <c:layout>
                <c:manualLayout>
                  <c:x val="-2.6476475954764291E-2"/>
                  <c:y val="-8.33104847905578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64-44C6-9A57-72AC962F6863}"/>
                </c:ext>
              </c:extLst>
            </c:dLbl>
            <c:dLbl>
              <c:idx val="1"/>
              <c:layout>
                <c:manualLayout>
                  <c:x val="-2.0145144748190263E-2"/>
                  <c:y val="-8.46122111154103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C64-44C6-9A57-72AC962F6863}"/>
                </c:ext>
              </c:extLst>
            </c:dLbl>
            <c:dLbl>
              <c:idx val="2"/>
              <c:layout>
                <c:manualLayout>
                  <c:x val="-1.611611579855218E-2"/>
                  <c:y val="-9.50260217142301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C64-44C6-9A57-72AC962F6863}"/>
                </c:ext>
              </c:extLst>
            </c:dLbl>
            <c:dLbl>
              <c:idx val="3"/>
              <c:layout>
                <c:manualLayout>
                  <c:x val="-1.3238237977382146E-2"/>
                  <c:y val="-6.89914952171807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C64-44C6-9A57-72AC962F6863}"/>
                </c:ext>
              </c:extLst>
            </c:dLbl>
            <c:dLbl>
              <c:idx val="4"/>
              <c:layout>
                <c:manualLayout>
                  <c:x val="4.0290289496379599E-3"/>
                  <c:y val="-6.37845899177708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C64-44C6-9A57-72AC962F6863}"/>
                </c:ext>
              </c:extLst>
            </c:dLbl>
            <c:dLbl>
              <c:idx val="5"/>
              <c:layout>
                <c:manualLayout>
                  <c:x val="-2.6476475954764461E-2"/>
                  <c:y val="-5.98794109432135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C64-44C6-9A57-72AC962F686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3600" b="0" i="0" u="none" strike="noStrike" kern="1200" baseline="0">
                    <a:solidFill>
                      <a:srgbClr val="014F95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Foglio1!$A$2:$A$7</c:f>
              <c:strCache>
                <c:ptCount val="6"/>
                <c:pt idx="0">
                  <c:v> prestazioni del prodotto </c:v>
                </c:pt>
                <c:pt idx="1">
                  <c:v> attività formative </c:v>
                </c:pt>
                <c:pt idx="2">
                  <c:v> servizio clienti – velocità di consegna </c:v>
                </c:pt>
                <c:pt idx="3">
                  <c:v> termini di pagamento </c:v>
                </c:pt>
                <c:pt idx="4">
                  <c:v> supporto marketing </c:v>
                </c:pt>
                <c:pt idx="5">
                  <c:v> prezzo </c:v>
                </c:pt>
              </c:strCache>
            </c:strRef>
          </c:cat>
          <c:val>
            <c:numRef>
              <c:f>Foglio1!$B$2:$B$7</c:f>
              <c:numCache>
                <c:formatCode>_(* #,##0.00_);_(* \(#,##0.00\);_(* "-"??_);_(@_)</c:formatCode>
                <c:ptCount val="6"/>
                <c:pt idx="0">
                  <c:v>4.66</c:v>
                </c:pt>
                <c:pt idx="1">
                  <c:v>4.6399999999999997</c:v>
                </c:pt>
                <c:pt idx="2">
                  <c:v>4.47</c:v>
                </c:pt>
                <c:pt idx="3">
                  <c:v>4.28</c:v>
                </c:pt>
                <c:pt idx="4">
                  <c:v>4.16</c:v>
                </c:pt>
                <c:pt idx="5">
                  <c:v>4.01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2-9C64-44C6-9A57-72AC962F68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82877711"/>
        <c:axId val="1385977567"/>
      </c:lineChart>
      <c:valAx>
        <c:axId val="1385977567"/>
        <c:scaling>
          <c:orientation val="minMax"/>
        </c:scaling>
        <c:delete val="1"/>
        <c:axPos val="l"/>
        <c:numFmt formatCode="_(* #,##0.00_);_(* \(#,##0.00\);_(* &quot;-&quot;??_);_(@_)" sourceLinked="1"/>
        <c:majorTickMark val="out"/>
        <c:minorTickMark val="none"/>
        <c:tickLblPos val="nextTo"/>
        <c:crossAx val="1582877711"/>
        <c:crosses val="autoZero"/>
        <c:crossBetween val="between"/>
      </c:valAx>
      <c:catAx>
        <c:axId val="1582877711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4999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t" anchorCtr="1"/>
          <a:lstStyle/>
          <a:p>
            <a:pPr>
              <a:defRPr sz="2800" b="0" i="0" u="none" strike="noStrike" kern="1200" baseline="0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en-US"/>
          </a:p>
        </c:txPr>
        <c:crossAx val="1385977567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2400">
          <a:latin typeface="Verdana" panose="020B0604030504040204" pitchFamily="34" charset="0"/>
          <a:ea typeface="Verdana" panose="020B0604030504040204" pitchFamily="34" charset="0"/>
        </a:defRPr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6155195577806249"/>
          <c:y val="2.5303578950475716E-2"/>
          <c:w val="0.34423578835843394"/>
          <c:h val="0.9476792234024433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tipologia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7BA-47AC-932D-66CBBCFCD02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7BA-47AC-932D-66CBBCFCD028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7BA-47AC-932D-66CBBCFCD028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F7BA-47AC-932D-66CBBCFCD028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F7BA-47AC-932D-66CBBCFCD028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4800-4DF9-AC05-1023E8F6DBC7}"/>
              </c:ext>
            </c:extLst>
          </c:dPt>
          <c:dPt>
            <c:idx val="6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0-4800-4DF9-AC05-1023E8F6DBC7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F7BA-47AC-932D-66CBBCFCD028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F7BA-47AC-932D-66CBBCFCD02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3600" b="0" i="0" u="none" strike="noStrike" kern="1200" baseline="0">
                    <a:solidFill>
                      <a:schemeClr val="tx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4999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sviluppo business salone (iniziative di marketing)</c:v>
                </c:pt>
                <c:pt idx="1">
                  <c:v>gestione della promozione digitale e tradizionale per il salone</c:v>
                </c:pt>
                <c:pt idx="2">
                  <c:v>contabilità e budget</c:v>
                </c:pt>
                <c:pt idx="3">
                  <c:v>supporti specifici per l'amministrazione del salone (servizio appuntamenti, smaltimento rifiuti, ...)</c:v>
                </c:pt>
              </c:strCache>
            </c:strRef>
          </c:cat>
          <c:val>
            <c:numRef>
              <c:f>Foglio1!$B$2:$B$5</c:f>
              <c:numCache>
                <c:formatCode>0.0%</c:formatCode>
                <c:ptCount val="4"/>
                <c:pt idx="0">
                  <c:v>0.54880000000000007</c:v>
                </c:pt>
                <c:pt idx="1">
                  <c:v>0.51219999999999999</c:v>
                </c:pt>
                <c:pt idx="2">
                  <c:v>0.35370000000000001</c:v>
                </c:pt>
                <c:pt idx="3">
                  <c:v>0.1585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F7BA-47AC-932D-66CBBCFCD0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582877711"/>
        <c:axId val="1385977567"/>
      </c:barChart>
      <c:valAx>
        <c:axId val="1385977567"/>
        <c:scaling>
          <c:orientation val="minMax"/>
        </c:scaling>
        <c:delete val="1"/>
        <c:axPos val="t"/>
        <c:numFmt formatCode="0.0%" sourceLinked="1"/>
        <c:majorTickMark val="out"/>
        <c:minorTickMark val="none"/>
        <c:tickLblPos val="nextTo"/>
        <c:crossAx val="1582877711"/>
        <c:crosses val="autoZero"/>
        <c:crossBetween val="between"/>
      </c:valAx>
      <c:catAx>
        <c:axId val="1582877711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4999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600" b="0" i="0" u="none" strike="noStrike" kern="1200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en-US"/>
          </a:p>
        </c:txPr>
        <c:crossAx val="1385977567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3600">
          <a:latin typeface="Verdana" panose="020B0604030504040204" pitchFamily="34" charset="0"/>
          <a:ea typeface="Verdana" panose="020B060403050404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4289677216210654"/>
          <c:y val="4.0819663454558767E-4"/>
          <c:w val="0.46289095541550151"/>
          <c:h val="0.97257460571837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tipologia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A4A-4674-A870-FD8AD1BBF57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A4A-4674-A870-FD8AD1BBF57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2A4A-4674-A870-FD8AD1BBF572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2A4A-4674-A870-FD8AD1BBF572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2A4A-4674-A870-FD8AD1BBF57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2A4A-4674-A870-FD8AD1BBF572}"/>
              </c:ext>
            </c:extLst>
          </c:dPt>
          <c:dPt>
            <c:idx val="6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2A4A-4674-A870-FD8AD1BBF57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2A4A-4674-A870-FD8AD1BBF572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2A4A-4674-A870-FD8AD1BBF57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3200" b="0" i="0" u="none" strike="noStrike" kern="1200" baseline="0">
                    <a:solidFill>
                      <a:srgbClr val="014F95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4999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Foglio1!$A$2:$A$4</c:f>
              <c:strCache>
                <c:ptCount val="3"/>
                <c:pt idx="0">
                  <c:v>cresciuto</c:v>
                </c:pt>
                <c:pt idx="1">
                  <c:v>rimasto costante</c:v>
                </c:pt>
                <c:pt idx="2">
                  <c:v>diminuito</c:v>
                </c:pt>
              </c:strCache>
            </c:strRef>
          </c:cat>
          <c:val>
            <c:numRef>
              <c:f>Foglio1!$B$2:$B$4</c:f>
              <c:numCache>
                <c:formatCode>0.0%</c:formatCode>
                <c:ptCount val="3"/>
                <c:pt idx="0">
                  <c:v>0.18099999999999999</c:v>
                </c:pt>
                <c:pt idx="1">
                  <c:v>0.60199999999999998</c:v>
                </c:pt>
                <c:pt idx="2">
                  <c:v>0.217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2A4A-4674-A870-FD8AD1BBF5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582877711"/>
        <c:axId val="1385977567"/>
      </c:barChart>
      <c:valAx>
        <c:axId val="1385977567"/>
        <c:scaling>
          <c:orientation val="minMax"/>
        </c:scaling>
        <c:delete val="1"/>
        <c:axPos val="t"/>
        <c:numFmt formatCode="0.0%" sourceLinked="1"/>
        <c:majorTickMark val="out"/>
        <c:minorTickMark val="none"/>
        <c:tickLblPos val="nextTo"/>
        <c:crossAx val="1582877711"/>
        <c:crosses val="autoZero"/>
        <c:crossBetween val="between"/>
      </c:valAx>
      <c:catAx>
        <c:axId val="1582877711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4999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t" anchorCtr="1"/>
          <a:lstStyle/>
          <a:p>
            <a:pPr>
              <a:defRPr sz="2800" b="0" i="0" u="none" strike="noStrike" kern="1200" baseline="0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en-US"/>
          </a:p>
        </c:txPr>
        <c:crossAx val="1385977567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2400">
          <a:latin typeface="Verdana" panose="020B0604030504040204" pitchFamily="34" charset="0"/>
          <a:ea typeface="Verdana" panose="020B0604030504040204" pitchFamily="34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838139416791591E-3"/>
          <c:y val="0"/>
          <c:w val="0.76386768723060694"/>
          <c:h val="0.9664598235743519"/>
        </c:manualLayout>
      </c:layout>
      <c:doughnut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C2FF-4F1F-87DC-F8C657FC1D3B}"/>
              </c:ext>
            </c:extLst>
          </c:dPt>
          <c:dPt>
            <c:idx val="1"/>
            <c:bubble3D val="0"/>
            <c:spPr>
              <a:solidFill>
                <a:srgbClr val="876028"/>
              </a:solidFill>
            </c:spPr>
            <c:extLst>
              <c:ext xmlns:c16="http://schemas.microsoft.com/office/drawing/2014/chart" uri="{C3380CC4-5D6E-409C-BE32-E72D297353CC}">
                <c16:uniqueId val="{00000003-C2FF-4F1F-87DC-F8C657FC1D3B}"/>
              </c:ext>
            </c:extLst>
          </c:dPt>
          <c:dPt>
            <c:idx val="2"/>
            <c:bubble3D val="0"/>
            <c:spPr>
              <a:solidFill>
                <a:srgbClr val="C25F0E"/>
              </a:solidFill>
            </c:spPr>
            <c:extLst>
              <c:ext xmlns:c16="http://schemas.microsoft.com/office/drawing/2014/chart" uri="{C3380CC4-5D6E-409C-BE32-E72D297353CC}">
                <c16:uniqueId val="{00000005-C2FF-4F1F-87DC-F8C657FC1D3B}"/>
              </c:ext>
            </c:extLst>
          </c:dPt>
          <c:dPt>
            <c:idx val="3"/>
            <c:bubble3D val="0"/>
            <c:spPr>
              <a:solidFill>
                <a:srgbClr val="E2D6B5"/>
              </a:solidFill>
            </c:spPr>
            <c:extLst>
              <c:ext xmlns:c16="http://schemas.microsoft.com/office/drawing/2014/chart" uri="{C3380CC4-5D6E-409C-BE32-E72D297353CC}">
                <c16:uniqueId val="{00000007-C2FF-4F1F-87DC-F8C657FC1D3B}"/>
              </c:ext>
            </c:extLst>
          </c:dPt>
          <c:dLbls>
            <c:dLbl>
              <c:idx val="0"/>
              <c:layout>
                <c:manualLayout>
                  <c:x val="2.260855412065694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2FF-4F1F-87DC-F8C657FC1D3B}"/>
                </c:ext>
              </c:extLst>
            </c:dLbl>
            <c:dLbl>
              <c:idx val="1"/>
              <c:layout>
                <c:manualLayout>
                  <c:x val="5.326003298976768E-3"/>
                  <c:y val="-1.71425455303309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2FF-4F1F-87DC-F8C657FC1D3B}"/>
                </c:ext>
              </c:extLst>
            </c:dLbl>
            <c:dLbl>
              <c:idx val="2"/>
              <c:layout>
                <c:manualLayout>
                  <c:x val="6.657504123720959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2FF-4F1F-87DC-F8C657FC1D3B}"/>
                </c:ext>
              </c:extLst>
            </c:dLbl>
            <c:dLbl>
              <c:idx val="3"/>
              <c:layout>
                <c:manualLayout>
                  <c:x val="2.3425502895804608E-2"/>
                  <c:y val="-1.982609629953184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2200" b="1">
                      <a:solidFill>
                        <a:schemeClr val="bg2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2FF-4F1F-87DC-F8C657FC1D3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2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Foglio1!$A$2:$A$5</c:f>
              <c:strCache>
                <c:ptCount val="4"/>
                <c:pt idx="0">
                  <c:v>fino a 20€</c:v>
                </c:pt>
                <c:pt idx="1">
                  <c:v>21-30€</c:v>
                </c:pt>
                <c:pt idx="2">
                  <c:v>31-40€</c:v>
                </c:pt>
                <c:pt idx="3">
                  <c:v>oltre 40€</c:v>
                </c:pt>
              </c:strCache>
            </c:strRef>
          </c:cat>
          <c:val>
            <c:numRef>
              <c:f>Foglio1!$B$2:$B$5</c:f>
              <c:numCache>
                <c:formatCode>0.0%</c:formatCode>
                <c:ptCount val="4"/>
                <c:pt idx="0">
                  <c:v>4.4400000000000002E-2</c:v>
                </c:pt>
                <c:pt idx="1">
                  <c:v>0.22220000000000001</c:v>
                </c:pt>
                <c:pt idx="2">
                  <c:v>0.35560000000000003</c:v>
                </c:pt>
                <c:pt idx="3">
                  <c:v>0.37780000000000002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2FF-4F1F-87DC-F8C657FC1D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5"/>
      </c:doughnutChart>
    </c:plotArea>
    <c:plotVisOnly val="1"/>
    <c:dispBlanksAs val="zero"/>
    <c:showDLblsOverMax val="0"/>
  </c:chart>
  <c:txPr>
    <a:bodyPr/>
    <a:lstStyle/>
    <a:p>
      <a:pPr>
        <a:defRPr sz="2400">
          <a:latin typeface="Verdana" panose="020B0604030504040204" pitchFamily="34" charset="0"/>
          <a:ea typeface="Verdana" panose="020B0604030504040204" pitchFamily="34" charset="0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308622535329675"/>
          <c:y val="4.0819663454558767E-4"/>
          <c:w val="0.57492542880630371"/>
          <c:h val="0.97257460571837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tipologia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988-4655-8DF8-BF0E394D24DC}"/>
              </c:ext>
            </c:extLst>
          </c:dPt>
          <c:dPt>
            <c:idx val="1"/>
            <c:invertIfNegative val="0"/>
            <c:bubble3D val="0"/>
            <c:spPr>
              <a:solidFill>
                <a:srgbClr val="AF560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988-4655-8DF8-BF0E394D24DC}"/>
              </c:ext>
            </c:extLst>
          </c:dPt>
          <c:dPt>
            <c:idx val="2"/>
            <c:invertIfNegative val="0"/>
            <c:bubble3D val="0"/>
            <c:spPr>
              <a:solidFill>
                <a:srgbClr val="BA753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6988-4655-8DF8-BF0E394D24DC}"/>
              </c:ext>
            </c:extLst>
          </c:dPt>
          <c:dPt>
            <c:idx val="3"/>
            <c:invertIfNegative val="0"/>
            <c:bubble3D val="0"/>
            <c:spPr>
              <a:solidFill>
                <a:srgbClr val="E2D6B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6988-4655-8DF8-BF0E394D24DC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6988-4655-8DF8-BF0E394D24DC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6988-4655-8DF8-BF0E394D24DC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6988-4655-8DF8-BF0E394D24DC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6988-4655-8DF8-BF0E394D24DC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6988-4655-8DF8-BF0E394D24D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3200" b="0" i="0" u="none" strike="noStrike" kern="1200" baseline="0">
                    <a:solidFill>
                      <a:srgbClr val="014F95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4999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copertura</c:v>
                </c:pt>
                <c:pt idx="1">
                  <c:v>tonalizzazione</c:v>
                </c:pt>
                <c:pt idx="2">
                  <c:v>schiaritura</c:v>
                </c:pt>
                <c:pt idx="3">
                  <c:v>Altro</c:v>
                </c:pt>
              </c:strCache>
            </c:strRef>
          </c:cat>
          <c:val>
            <c:numRef>
              <c:f>Foglio1!$B$2:$B$5</c:f>
              <c:numCache>
                <c:formatCode>0.0%</c:formatCode>
                <c:ptCount val="4"/>
                <c:pt idx="0">
                  <c:v>0.7</c:v>
                </c:pt>
                <c:pt idx="1">
                  <c:v>0.21110000000000001</c:v>
                </c:pt>
                <c:pt idx="2">
                  <c:v>2.2200000000000001E-2</c:v>
                </c:pt>
                <c:pt idx="3">
                  <c:v>6.6699999999999995E-2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6988-4655-8DF8-BF0E394D24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582877711"/>
        <c:axId val="1385977567"/>
      </c:barChart>
      <c:valAx>
        <c:axId val="1385977567"/>
        <c:scaling>
          <c:orientation val="minMax"/>
        </c:scaling>
        <c:delete val="1"/>
        <c:axPos val="t"/>
        <c:numFmt formatCode="0.0%" sourceLinked="1"/>
        <c:majorTickMark val="out"/>
        <c:minorTickMark val="none"/>
        <c:tickLblPos val="nextTo"/>
        <c:crossAx val="1582877711"/>
        <c:crosses val="autoZero"/>
        <c:crossBetween val="between"/>
      </c:valAx>
      <c:catAx>
        <c:axId val="1582877711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4999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t" anchorCtr="1"/>
          <a:lstStyle/>
          <a:p>
            <a:pPr>
              <a:defRPr sz="2800" b="0" i="0" u="none" strike="noStrike" kern="1200" baseline="0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en-US"/>
          </a:p>
        </c:txPr>
        <c:crossAx val="1385977567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2400">
          <a:latin typeface="Verdana" panose="020B0604030504040204" pitchFamily="34" charset="0"/>
          <a:ea typeface="Verdana" panose="020B0604030504040204" pitchFamily="34" charset="0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97502937238127"/>
          <c:y val="0"/>
          <c:w val="0.7554328824365637"/>
          <c:h val="0.95578794925709831"/>
        </c:manualLayout>
      </c:layout>
      <c:doughnut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E9E6-4894-A6AE-8E5D60A0CFC4}"/>
              </c:ext>
            </c:extLst>
          </c:dPt>
          <c:dPt>
            <c:idx val="1"/>
            <c:bubble3D val="0"/>
            <c:spPr>
              <a:solidFill>
                <a:srgbClr val="876028"/>
              </a:solidFill>
            </c:spPr>
            <c:extLst>
              <c:ext xmlns:c16="http://schemas.microsoft.com/office/drawing/2014/chart" uri="{C3380CC4-5D6E-409C-BE32-E72D297353CC}">
                <c16:uniqueId val="{00000003-E9E6-4894-A6AE-8E5D60A0CFC4}"/>
              </c:ext>
            </c:extLst>
          </c:dPt>
          <c:dPt>
            <c:idx val="2"/>
            <c:bubble3D val="0"/>
            <c:spPr>
              <a:solidFill>
                <a:srgbClr val="C25F0E"/>
              </a:solidFill>
            </c:spPr>
            <c:extLst>
              <c:ext xmlns:c16="http://schemas.microsoft.com/office/drawing/2014/chart" uri="{C3380CC4-5D6E-409C-BE32-E72D297353CC}">
                <c16:uniqueId val="{00000005-E9E6-4894-A6AE-8E5D60A0CFC4}"/>
              </c:ext>
            </c:extLst>
          </c:dPt>
          <c:dPt>
            <c:idx val="3"/>
            <c:bubble3D val="0"/>
            <c:spPr>
              <a:solidFill>
                <a:srgbClr val="E2D6B5"/>
              </a:solidFill>
            </c:spPr>
            <c:extLst>
              <c:ext xmlns:c16="http://schemas.microsoft.com/office/drawing/2014/chart" uri="{C3380CC4-5D6E-409C-BE32-E72D297353CC}">
                <c16:uniqueId val="{00000007-E9E6-4894-A6AE-8E5D60A0CFC4}"/>
              </c:ext>
            </c:extLst>
          </c:dPt>
          <c:dLbls>
            <c:dLbl>
              <c:idx val="1"/>
              <c:layout>
                <c:manualLayout>
                  <c:x val="1.2724305969262486E-3"/>
                  <c:y val="6.85701821213238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9E6-4894-A6AE-8E5D60A0CFC4}"/>
                </c:ext>
              </c:extLst>
            </c:dLbl>
            <c:dLbl>
              <c:idx val="2"/>
              <c:layout>
                <c:manualLayout>
                  <c:x val="2.2903750744672473E-2"/>
                  <c:y val="6.85701821213238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9E6-4894-A6AE-8E5D60A0CFC4}"/>
                </c:ext>
              </c:extLst>
            </c:dLbl>
            <c:dLbl>
              <c:idx val="3"/>
              <c:spPr/>
              <c:txPr>
                <a:bodyPr/>
                <a:lstStyle/>
                <a:p>
                  <a:pPr>
                    <a:defRPr sz="2200">
                      <a:solidFill>
                        <a:schemeClr val="bg2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E9E6-4894-A6AE-8E5D60A0CFC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Foglio1!$A$2:$A$5</c:f>
              <c:strCache>
                <c:ptCount val="4"/>
                <c:pt idx="0">
                  <c:v>fino a 20€</c:v>
                </c:pt>
                <c:pt idx="1">
                  <c:v>21-30€</c:v>
                </c:pt>
                <c:pt idx="2">
                  <c:v>31-40€</c:v>
                </c:pt>
                <c:pt idx="3">
                  <c:v>oltre 40€</c:v>
                </c:pt>
              </c:strCache>
            </c:strRef>
          </c:cat>
          <c:val>
            <c:numRef>
              <c:f>Foglio1!$B$2:$B$5</c:f>
              <c:numCache>
                <c:formatCode>0.0%</c:formatCode>
                <c:ptCount val="4"/>
                <c:pt idx="0">
                  <c:v>6.6699999999999995E-2</c:v>
                </c:pt>
                <c:pt idx="1">
                  <c:v>0.1111</c:v>
                </c:pt>
                <c:pt idx="2">
                  <c:v>0.31109999999999999</c:v>
                </c:pt>
                <c:pt idx="3">
                  <c:v>0.5111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9E6-4894-A6AE-8E5D60A0CF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5"/>
      </c:doughnutChart>
    </c:plotArea>
    <c:plotVisOnly val="1"/>
    <c:dispBlanksAs val="zero"/>
    <c:showDLblsOverMax val="0"/>
  </c:chart>
  <c:txPr>
    <a:bodyPr/>
    <a:lstStyle/>
    <a:p>
      <a:pPr>
        <a:defRPr sz="2400" b="1">
          <a:solidFill>
            <a:schemeClr val="bg1"/>
          </a:solidFill>
          <a:latin typeface="Verdana" panose="020B0604030504040204" pitchFamily="34" charset="0"/>
          <a:ea typeface="Verdana" panose="020B0604030504040204" pitchFamily="34" charset="0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4289677216210654"/>
          <c:y val="3.1161315965988687E-2"/>
          <c:w val="0.46289095541550151"/>
          <c:h val="0.9418214863869304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tipologia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7BA-47AC-932D-66CBBCFCD02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7BA-47AC-932D-66CBBCFCD028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7BA-47AC-932D-66CBBCFCD028}"/>
              </c:ext>
            </c:extLst>
          </c:dPt>
          <c:dPt>
            <c:idx val="3"/>
            <c:invertIfNegative val="0"/>
            <c:bubble3D val="0"/>
            <c:spPr>
              <a:solidFill>
                <a:srgbClr val="BA753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F7BA-47AC-932D-66CBBCFCD028}"/>
              </c:ext>
            </c:extLst>
          </c:dPt>
          <c:dPt>
            <c:idx val="4"/>
            <c:invertIfNegative val="0"/>
            <c:bubble3D val="0"/>
            <c:spPr>
              <a:solidFill>
                <a:srgbClr val="E2D6B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F7BA-47AC-932D-66CBBCFCD028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4800-4DF9-AC05-1023E8F6DBC7}"/>
              </c:ext>
            </c:extLst>
          </c:dPt>
          <c:dPt>
            <c:idx val="6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0-4800-4DF9-AC05-1023E8F6DBC7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F7BA-47AC-932D-66CBBCFCD028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F7BA-47AC-932D-66CBBCFCD02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3200" b="0" i="0" u="none" strike="noStrike" kern="1200" baseline="0">
                    <a:solidFill>
                      <a:srgbClr val="014F95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4999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Foglio1!$A$2:$A$6</c:f>
              <c:strCache>
                <c:ptCount val="5"/>
                <c:pt idx="0">
                  <c:v>molto/abbastanza migliorata</c:v>
                </c:pt>
                <c:pt idx="1">
                  <c:v>un po' migliorata</c:v>
                </c:pt>
                <c:pt idx="2">
                  <c:v>stabile</c:v>
                </c:pt>
                <c:pt idx="3">
                  <c:v>un po' peggiorata</c:v>
                </c:pt>
                <c:pt idx="4">
                  <c:v>molto/abbastanza peggiorata</c:v>
                </c:pt>
              </c:strCache>
            </c:strRef>
          </c:cat>
          <c:val>
            <c:numRef>
              <c:f>Foglio1!$B$2:$B$6</c:f>
              <c:numCache>
                <c:formatCode>0.0%</c:formatCode>
                <c:ptCount val="5"/>
                <c:pt idx="0">
                  <c:v>4.5454545454545456E-2</c:v>
                </c:pt>
                <c:pt idx="1">
                  <c:v>0.42045454545454547</c:v>
                </c:pt>
                <c:pt idx="2">
                  <c:v>0.32954545454545453</c:v>
                </c:pt>
                <c:pt idx="3">
                  <c:v>0.15909090909090909</c:v>
                </c:pt>
                <c:pt idx="4">
                  <c:v>4.5454545454545456E-2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F7BA-47AC-932D-66CBBCFCD0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582877711"/>
        <c:axId val="1385977567"/>
      </c:barChart>
      <c:valAx>
        <c:axId val="1385977567"/>
        <c:scaling>
          <c:orientation val="minMax"/>
        </c:scaling>
        <c:delete val="1"/>
        <c:axPos val="t"/>
        <c:numFmt formatCode="0.0%" sourceLinked="1"/>
        <c:majorTickMark val="out"/>
        <c:minorTickMark val="none"/>
        <c:tickLblPos val="nextTo"/>
        <c:crossAx val="1582877711"/>
        <c:crosses val="autoZero"/>
        <c:crossBetween val="between"/>
      </c:valAx>
      <c:catAx>
        <c:axId val="1582877711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4999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t" anchorCtr="1"/>
          <a:lstStyle/>
          <a:p>
            <a:pPr>
              <a:defRPr sz="2800" b="0" i="0" u="none" strike="noStrike" kern="1200" baseline="0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en-US"/>
          </a:p>
        </c:txPr>
        <c:crossAx val="1385977567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2400">
          <a:latin typeface="Verdana" panose="020B0604030504040204" pitchFamily="34" charset="0"/>
          <a:ea typeface="Verdana" panose="020B0604030504040204" pitchFamily="34" charset="0"/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4289677216210654"/>
          <c:y val="3.1161315965988687E-2"/>
          <c:w val="0.46289095541550151"/>
          <c:h val="0.9418214863869304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tipologia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7BA-47AC-932D-66CBBCFCD02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7BA-47AC-932D-66CBBCFCD028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7BA-47AC-932D-66CBBCFCD028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F7BA-47AC-932D-66CBBCFCD028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F7BA-47AC-932D-66CBBCFCD028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4800-4DF9-AC05-1023E8F6DBC7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0-4800-4DF9-AC05-1023E8F6DBC7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F7BA-47AC-932D-66CBBCFCD028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F7BA-47AC-932D-66CBBCFCD02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3200" b="0" i="0" u="none" strike="noStrike" kern="1200" baseline="0">
                    <a:solidFill>
                      <a:srgbClr val="014F95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4999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Foglio1!$A$2:$A$9</c:f>
              <c:strCache>
                <c:ptCount val="8"/>
                <c:pt idx="0">
                  <c:v>introduzione nuovi servizi</c:v>
                </c:pt>
                <c:pt idx="1">
                  <c:v>promozione/servizi</c:v>
                </c:pt>
                <c:pt idx="2">
                  <c:v>aumento prezzi</c:v>
                </c:pt>
                <c:pt idx="3">
                  <c:v>riduzione spese generali</c:v>
                </c:pt>
                <c:pt idx="4">
                  <c:v>eliminazione servizi non remunerativi</c:v>
                </c:pt>
                <c:pt idx="5">
                  <c:v>cambio/rinnovo allestimento</c:v>
                </c:pt>
                <c:pt idx="6">
                  <c:v>introduzione/sviluppo delle vendite online</c:v>
                </c:pt>
                <c:pt idx="7">
                  <c:v>diminuzione prezzi</c:v>
                </c:pt>
              </c:strCache>
            </c:strRef>
          </c:cat>
          <c:val>
            <c:numRef>
              <c:f>Foglio1!$B$2:$B$9</c:f>
              <c:numCache>
                <c:formatCode>0.0%</c:formatCode>
                <c:ptCount val="8"/>
                <c:pt idx="0">
                  <c:v>0.5</c:v>
                </c:pt>
                <c:pt idx="1">
                  <c:v>0.4</c:v>
                </c:pt>
                <c:pt idx="2">
                  <c:v>0.37780000000000002</c:v>
                </c:pt>
                <c:pt idx="3">
                  <c:v>0.33329999999999999</c:v>
                </c:pt>
                <c:pt idx="4">
                  <c:v>0.2</c:v>
                </c:pt>
                <c:pt idx="5">
                  <c:v>0.1333</c:v>
                </c:pt>
                <c:pt idx="6">
                  <c:v>5.5599999999999997E-2</c:v>
                </c:pt>
                <c:pt idx="7">
                  <c:v>3.3300000000000003E-2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F7BA-47AC-932D-66CBBCFCD0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582877711"/>
        <c:axId val="1385977567"/>
      </c:barChart>
      <c:valAx>
        <c:axId val="1385977567"/>
        <c:scaling>
          <c:orientation val="minMax"/>
        </c:scaling>
        <c:delete val="1"/>
        <c:axPos val="t"/>
        <c:numFmt formatCode="0.0%" sourceLinked="1"/>
        <c:majorTickMark val="out"/>
        <c:minorTickMark val="none"/>
        <c:tickLblPos val="nextTo"/>
        <c:crossAx val="1582877711"/>
        <c:crosses val="autoZero"/>
        <c:crossBetween val="between"/>
      </c:valAx>
      <c:catAx>
        <c:axId val="1582877711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4999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t" anchorCtr="1"/>
          <a:lstStyle/>
          <a:p>
            <a:pPr>
              <a:defRPr sz="2800" b="0" i="0" u="none" strike="noStrike" kern="1200" baseline="0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en-US"/>
          </a:p>
        </c:txPr>
        <c:crossAx val="1385977567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2400">
          <a:latin typeface="Verdana" panose="020B0604030504040204" pitchFamily="34" charset="0"/>
          <a:ea typeface="Verdana" panose="020B0604030504040204" pitchFamily="34" charset="0"/>
        </a:defRPr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221291453054268"/>
          <c:y val="9.5998254969853411E-2"/>
          <c:w val="0.47505087224312492"/>
          <c:h val="0.61160917479835242"/>
        </c:manualLayout>
      </c:layout>
      <c:doughnut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9805-493F-A379-1DE9283FDCB8}"/>
              </c:ext>
            </c:extLst>
          </c:dPt>
          <c:dPt>
            <c:idx val="1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9805-493F-A379-1DE9283FDCB8}"/>
              </c:ext>
            </c:extLst>
          </c:dPt>
          <c:dPt>
            <c:idx val="2"/>
            <c:bubble3D val="0"/>
            <c:spPr>
              <a:solidFill>
                <a:srgbClr val="C25F0E"/>
              </a:solidFill>
            </c:spPr>
            <c:extLst>
              <c:ext xmlns:c16="http://schemas.microsoft.com/office/drawing/2014/chart" uri="{C3380CC4-5D6E-409C-BE32-E72D297353CC}">
                <c16:uniqueId val="{00000005-9805-493F-A379-1DE9283FDCB8}"/>
              </c:ext>
            </c:extLst>
          </c:dPt>
          <c:dPt>
            <c:idx val="3"/>
            <c:bubble3D val="0"/>
            <c:spPr>
              <a:solidFill>
                <a:srgbClr val="E2D6B5"/>
              </a:solidFill>
            </c:spPr>
            <c:extLst>
              <c:ext xmlns:c16="http://schemas.microsoft.com/office/drawing/2014/chart" uri="{C3380CC4-5D6E-409C-BE32-E72D297353CC}">
                <c16:uniqueId val="{00000007-9805-493F-A379-1DE9283FDCB8}"/>
              </c:ext>
            </c:extLst>
          </c:dPt>
          <c:dLbls>
            <c:dLbl>
              <c:idx val="0"/>
              <c:layout>
                <c:manualLayout>
                  <c:x val="-0.12345530239015624"/>
                  <c:y val="-4.2146361179358945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805-493F-A379-1DE9283FDCB8}"/>
                </c:ext>
              </c:extLst>
            </c:dLbl>
            <c:dLbl>
              <c:idx val="1"/>
              <c:layout>
                <c:manualLayout>
                  <c:x val="-0.10716810207737094"/>
                  <c:y val="-9.8992721175317183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805-493F-A379-1DE9283FDCB8}"/>
                </c:ext>
              </c:extLst>
            </c:dLbl>
            <c:dLbl>
              <c:idx val="2"/>
              <c:layout>
                <c:manualLayout>
                  <c:x val="0.15674284007255485"/>
                  <c:y val="1.1316041724888464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805-493F-A379-1DE9283FDCB8}"/>
                </c:ext>
              </c:extLst>
            </c:dLbl>
            <c:dLbl>
              <c:idx val="3"/>
              <c:layout>
                <c:manualLayout>
                  <c:x val="-0.13635459607349842"/>
                  <c:y val="-1.8111841746498738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805-493F-A379-1DE9283FDCB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800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Foglio1!$A$2:$A$5</c:f>
              <c:strCache>
                <c:ptCount val="4"/>
                <c:pt idx="0">
                  <c:v>Molto spesso</c:v>
                </c:pt>
                <c:pt idx="1">
                  <c:v>Spesso</c:v>
                </c:pt>
                <c:pt idx="2">
                  <c:v>Qualche volta</c:v>
                </c:pt>
                <c:pt idx="3">
                  <c:v>Mai</c:v>
                </c:pt>
              </c:strCache>
            </c:strRef>
          </c:cat>
          <c:val>
            <c:numRef>
              <c:f>Foglio1!$B$2:$B$5</c:f>
              <c:numCache>
                <c:formatCode>0.0%</c:formatCode>
                <c:ptCount val="4"/>
                <c:pt idx="0">
                  <c:v>6.6699999999999995E-2</c:v>
                </c:pt>
                <c:pt idx="1">
                  <c:v>0.16669999999999999</c:v>
                </c:pt>
                <c:pt idx="2">
                  <c:v>0.43330000000000002</c:v>
                </c:pt>
                <c:pt idx="3">
                  <c:v>0.33329999999999999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805-493F-A379-1DE9283FDC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284"/>
        <c:holeSize val="74"/>
      </c:doughnutChart>
    </c:plotArea>
    <c:plotVisOnly val="1"/>
    <c:dispBlanksAs val="zero"/>
    <c:showDLblsOverMax val="0"/>
  </c:chart>
  <c:txPr>
    <a:bodyPr/>
    <a:lstStyle/>
    <a:p>
      <a:pPr>
        <a:defRPr sz="3600">
          <a:solidFill>
            <a:schemeClr val="bg2"/>
          </a:solidFill>
          <a:latin typeface="Verdana" panose="020B0604030504040204" pitchFamily="34" charset="0"/>
          <a:ea typeface="Verdana" panose="020B0604030504040204" pitchFamily="34" charset="0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4289677216210654"/>
          <c:y val="3.1161315965988687E-2"/>
          <c:w val="0.53257672596453753"/>
          <c:h val="0.9418214863869304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tipologia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767-44DF-8CBC-BD9E82BE792E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767-44DF-8CBC-BD9E82BE792E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E767-44DF-8CBC-BD9E82BE792E}"/>
              </c:ext>
            </c:extLst>
          </c:dPt>
          <c:dPt>
            <c:idx val="3"/>
            <c:invertIfNegative val="0"/>
            <c:bubble3D val="0"/>
            <c:spPr>
              <a:solidFill>
                <a:srgbClr val="BA753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E767-44DF-8CBC-BD9E82BE792E}"/>
              </c:ext>
            </c:extLst>
          </c:dPt>
          <c:dPt>
            <c:idx val="4"/>
            <c:invertIfNegative val="0"/>
            <c:bubble3D val="0"/>
            <c:spPr>
              <a:solidFill>
                <a:srgbClr val="E2D6B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E767-44DF-8CBC-BD9E82BE792E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E767-44DF-8CBC-BD9E82BE792E}"/>
              </c:ext>
            </c:extLst>
          </c:dPt>
          <c:dPt>
            <c:idx val="6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E767-44DF-8CBC-BD9E82BE792E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E767-44DF-8CBC-BD9E82BE792E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E767-44DF-8CBC-BD9E82BE792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3200" b="0" i="0" u="none" strike="noStrike" kern="1200" baseline="0">
                    <a:solidFill>
                      <a:srgbClr val="014F95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4999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Foglio1!$A$2:$A$6</c:f>
              <c:strCache>
                <c:ptCount val="5"/>
                <c:pt idx="0">
                  <c:v>esclusivamente attività di formazione tradizionale</c:v>
                </c:pt>
                <c:pt idx="1">
                  <c:v>prevalentemente attività di formazione tradizionale</c:v>
                </c:pt>
                <c:pt idx="2">
                  <c:v>in egual misura attività di formazione tradizionale e di formazione digitale</c:v>
                </c:pt>
                <c:pt idx="3">
                  <c:v>prevalentemente attività di formazione digitale</c:v>
                </c:pt>
                <c:pt idx="4">
                  <c:v>esclusivamente attività di formazione digitale</c:v>
                </c:pt>
              </c:strCache>
            </c:strRef>
          </c:cat>
          <c:val>
            <c:numRef>
              <c:f>Foglio1!$B$2:$B$6</c:f>
              <c:numCache>
                <c:formatCode>0.0%</c:formatCode>
                <c:ptCount val="5"/>
                <c:pt idx="0">
                  <c:v>0.1444</c:v>
                </c:pt>
                <c:pt idx="1">
                  <c:v>0.4</c:v>
                </c:pt>
                <c:pt idx="2">
                  <c:v>0.37780000000000002</c:v>
                </c:pt>
                <c:pt idx="3">
                  <c:v>5.5599999999999997E-2</c:v>
                </c:pt>
                <c:pt idx="4">
                  <c:v>2.2200000000000001E-2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E767-44DF-8CBC-BD9E82BE79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582877711"/>
        <c:axId val="1385977567"/>
      </c:barChart>
      <c:valAx>
        <c:axId val="1385977567"/>
        <c:scaling>
          <c:orientation val="minMax"/>
        </c:scaling>
        <c:delete val="1"/>
        <c:axPos val="t"/>
        <c:numFmt formatCode="0.0%" sourceLinked="1"/>
        <c:majorTickMark val="out"/>
        <c:minorTickMark val="none"/>
        <c:tickLblPos val="nextTo"/>
        <c:crossAx val="1582877711"/>
        <c:crosses val="autoZero"/>
        <c:crossBetween val="between"/>
      </c:valAx>
      <c:catAx>
        <c:axId val="1582877711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4999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t" anchorCtr="1"/>
          <a:lstStyle/>
          <a:p>
            <a:pPr>
              <a:defRPr sz="2800" b="0" i="0" u="none" strike="noStrike" kern="1200" baseline="0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en-US"/>
          </a:p>
        </c:txPr>
        <c:crossAx val="1385977567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2400">
          <a:latin typeface="Verdana" panose="020B0604030504040204" pitchFamily="34" charset="0"/>
          <a:ea typeface="Verdana" panose="020B060403050404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2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3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4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5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6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7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8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106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 mods="ignoreCSTransforms">
      <cs:styleClr val="0">
        <a:shade val="25000"/>
      </cs:styl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 mods="ignoreCSTransforms">
      <cs:styleClr val="0">
        <a:tint val="25000"/>
      </cs:styl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106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 mods="ignoreCSTransforms">
      <cs:styleClr val="0">
        <a:shade val="25000"/>
      </cs:styl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 mods="ignoreCSTransforms">
      <cs:styleClr val="0">
        <a:tint val="25000"/>
      </cs:styl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106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 mods="ignoreCSTransforms">
      <cs:styleClr val="0">
        <a:shade val="25000"/>
      </cs:styl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 mods="ignoreCSTransforms">
      <cs:styleClr val="0">
        <a:tint val="25000"/>
      </cs:styl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106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 mods="ignoreCSTransforms">
      <cs:styleClr val="0">
        <a:shade val="25000"/>
      </cs:styl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 mods="ignoreCSTransforms">
      <cs:styleClr val="0">
        <a:tint val="25000"/>
      </cs:styl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106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 mods="ignoreCSTransforms">
      <cs:styleClr val="0">
        <a:shade val="25000"/>
      </cs:styl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 mods="ignoreCSTransforms">
      <cs:styleClr val="0">
        <a:tint val="25000"/>
      </cs:styl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106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 mods="ignoreCSTransforms">
      <cs:styleClr val="0">
        <a:shade val="25000"/>
      </cs:styl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 mods="ignoreCSTransforms">
      <cs:styleClr val="0">
        <a:tint val="25000"/>
      </cs:styl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106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 mods="ignoreCSTransforms">
      <cs:styleClr val="0">
        <a:shade val="25000"/>
      </cs:styl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 mods="ignoreCSTransforms">
      <cs:styleClr val="0">
        <a:tint val="25000"/>
      </cs:styl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106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 mods="ignoreCSTransforms">
      <cs:styleClr val="0">
        <a:shade val="25000"/>
      </cs:styl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 mods="ignoreCSTransforms">
      <cs:styleClr val="0">
        <a:tint val="25000"/>
      </cs:styl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prstGeom prst="rect">
            <a:avLst/>
          </a:prstGeom>
        </p:spPr>
        <p:txBody>
          <a:bodyPr lIns="91431" tIns="45716" rIns="91431" bIns="45716"/>
          <a:lstStyle/>
          <a:p>
            <a:endParaRPr/>
          </a:p>
        </p:txBody>
      </p:sp>
      <p:sp>
        <p:nvSpPr>
          <p:cNvPr id="118" name="Shape 118"/>
          <p:cNvSpPr>
            <a:spLocks noGrp="1"/>
          </p:cNvSpPr>
          <p:nvPr>
            <p:ph type="body" sz="quarter" idx="1"/>
          </p:nvPr>
        </p:nvSpPr>
        <p:spPr>
          <a:xfrm>
            <a:off x="906358" y="4715908"/>
            <a:ext cx="4984962" cy="4467701"/>
          </a:xfrm>
          <a:prstGeom prst="rect">
            <a:avLst/>
          </a:prstGeom>
        </p:spPr>
        <p:txBody>
          <a:bodyPr lIns="91431" tIns="45716" rIns="91431" bIns="45716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87195429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- Centr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/>
          </p:cNvSpPr>
          <p:nvPr>
            <p:ph type="title"/>
          </p:nvPr>
        </p:nvSpPr>
        <p:spPr>
          <a:xfrm>
            <a:off x="1778000" y="4533900"/>
            <a:ext cx="20828000" cy="4648200"/>
          </a:xfrm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31" name="Shape 3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Footer.png"/>
          <p:cNvPicPr>
            <a:picLocks noChangeAspect="1"/>
          </p:cNvPicPr>
          <p:nvPr/>
        </p:nvPicPr>
        <p:blipFill rotWithShape="1">
          <a:blip r:embed="rId2" cstate="print"/>
          <a:srcRect l="283" r="22158"/>
          <a:stretch/>
        </p:blipFill>
        <p:spPr>
          <a:xfrm>
            <a:off x="-20437" y="12721187"/>
            <a:ext cx="19019637" cy="1009006"/>
          </a:xfrm>
          <a:prstGeom prst="rect">
            <a:avLst/>
          </a:prstGeom>
          <a:ln w="12700">
            <a:miter lim="400000"/>
          </a:ln>
        </p:spPr>
      </p:pic>
      <p:pic>
        <p:nvPicPr>
          <p:cNvPr id="4" name="Picture 2" descr="Y:\Loghi\CIA\Camera It 1 riga.jpg"/>
          <p:cNvPicPr>
            <a:picLocks noChangeAspect="1" noChangeArrowheads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396211" y="12732675"/>
            <a:ext cx="2596389" cy="869025"/>
          </a:xfrm>
          <a:prstGeom prst="rect">
            <a:avLst/>
          </a:prstGeom>
          <a:noFill/>
        </p:spPr>
      </p:pic>
      <p:sp>
        <p:nvSpPr>
          <p:cNvPr id="9" name="Rettangolo 8"/>
          <p:cNvSpPr/>
          <p:nvPr userDrawn="1"/>
        </p:nvSpPr>
        <p:spPr>
          <a:xfrm>
            <a:off x="20100175" y="12721187"/>
            <a:ext cx="4283825" cy="1009006"/>
          </a:xfrm>
          <a:prstGeom prst="rect">
            <a:avLst/>
          </a:prstGeom>
          <a:solidFill>
            <a:schemeClr val="bg1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it-IT" sz="50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51C7B9E6-E20D-49C6-B55A-6817D755AC4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99200" y="12849686"/>
            <a:ext cx="5311851" cy="869025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1689100" y="9525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Titolo Testo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1689100" y="3238500"/>
            <a:ext cx="21005800" cy="920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9" cy="4699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0" r:id="rId2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titleStyle>
    <p:bodyStyle>
      <a:lvl1pPr marL="63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127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190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254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317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381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444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508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571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Y:\Loghi\CIA\Camera It 1 rig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72197" y="6641719"/>
            <a:ext cx="10039605" cy="3360307"/>
          </a:xfrm>
          <a:prstGeom prst="rect">
            <a:avLst/>
          </a:prstGeom>
          <a:noFill/>
        </p:spPr>
      </p:pic>
      <p:sp>
        <p:nvSpPr>
          <p:cNvPr id="10" name="CasellaDiTesto 9"/>
          <p:cNvSpPr txBox="1"/>
          <p:nvPr/>
        </p:nvSpPr>
        <p:spPr>
          <a:xfrm>
            <a:off x="7524750" y="10405036"/>
            <a:ext cx="9277350" cy="37959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1800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In collaborazione con il Centro Studi e Cultura d’Impresa di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0" y="2625469"/>
            <a:ext cx="24384000" cy="194925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6000" b="1" i="0" u="none" strike="noStrike" cap="none" spc="0" normalizeH="0" baseline="0" dirty="0">
                <a:ln>
                  <a:noFill/>
                </a:ln>
                <a:solidFill>
                  <a:srgbClr val="014F95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Helvetica Neue"/>
              </a:rPr>
              <a:t>EVOLUZIONE DELLA PROFESSIONE ACCONCIATORE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6000" i="1" dirty="0">
                <a:solidFill>
                  <a:srgbClr val="014F9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Edizione 2025</a:t>
            </a:r>
            <a:endParaRPr kumimoji="0" lang="it-IT" sz="6000" i="1" u="none" strike="noStrike" cap="none" spc="0" normalizeH="0" baseline="0" dirty="0">
              <a:ln>
                <a:noFill/>
              </a:ln>
              <a:solidFill>
                <a:srgbClr val="014F95"/>
              </a:solidFill>
              <a:effectLst/>
              <a:uFillTx/>
              <a:latin typeface="Verdana" panose="020B0604030504040204" pitchFamily="34" charset="0"/>
              <a:ea typeface="Verdana" panose="020B0604030504040204" pitchFamily="34" charset="0"/>
              <a:sym typeface="Helvetica Neue"/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F4834E81-6A19-489A-9BA7-43CF832194C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6488" y="11187638"/>
            <a:ext cx="7294190" cy="1193338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40">
            <a:extLst>
              <a:ext uri="{FF2B5EF4-FFF2-40B4-BE49-F238E27FC236}">
                <a16:creationId xmlns:a16="http://schemas.microsoft.com/office/drawing/2014/main" id="{99F6A544-8D16-4A65-83D4-73794765DDE2}"/>
              </a:ext>
            </a:extLst>
          </p:cNvPr>
          <p:cNvSpPr/>
          <p:nvPr/>
        </p:nvSpPr>
        <p:spPr>
          <a:xfrm>
            <a:off x="548235" y="66669"/>
            <a:ext cx="23262024" cy="7629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 defTabSz="457200">
              <a:lnSpc>
                <a:spcPct val="120000"/>
              </a:lnSpc>
              <a:defRPr sz="6250" b="1">
                <a:solidFill>
                  <a:srgbClr val="005A9D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it-IT" sz="4000" b="0" i="1" kern="1200" dirty="0">
                <a:solidFill>
                  <a:srgbClr val="BA753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  <a:sym typeface="Helvetica Neue"/>
              </a:rPr>
              <a:t>Attività di formazione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E568B46E-B28D-4118-9FC5-F61303AAF8D7}"/>
              </a:ext>
            </a:extLst>
          </p:cNvPr>
          <p:cNvSpPr txBox="1"/>
          <p:nvPr/>
        </p:nvSpPr>
        <p:spPr>
          <a:xfrm>
            <a:off x="1570838" y="2128269"/>
            <a:ext cx="8674175" cy="96436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it-IT" sz="2800" b="1" dirty="0">
                <a:solidFill>
                  <a:srgbClr val="876028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Nell’ultimo periodo, frequenza della formazione di tipo digitale: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DA197C8B-B756-4428-91C7-0007A417497E}"/>
              </a:ext>
            </a:extLst>
          </p:cNvPr>
          <p:cNvSpPr txBox="1"/>
          <p:nvPr/>
        </p:nvSpPr>
        <p:spPr>
          <a:xfrm>
            <a:off x="-25400" y="12812776"/>
            <a:ext cx="7696200" cy="84125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2400" dirty="0">
                <a:solidFill>
                  <a:srgbClr val="014F9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Elaborazione Centro Studi di Cosmetica Italia.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2400" dirty="0">
                <a:solidFill>
                  <a:srgbClr val="014F9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Valori percentuali.</a:t>
            </a:r>
          </a:p>
        </p:txBody>
      </p:sp>
      <p:graphicFrame>
        <p:nvGraphicFramePr>
          <p:cNvPr id="5" name="Grafico 4">
            <a:extLst>
              <a:ext uri="{FF2B5EF4-FFF2-40B4-BE49-F238E27FC236}">
                <a16:creationId xmlns:a16="http://schemas.microsoft.com/office/drawing/2014/main" id="{63A6068E-4F5E-7DDD-EDB4-941D62D381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56916175"/>
              </p:ext>
            </p:extLst>
          </p:nvPr>
        </p:nvGraphicFramePr>
        <p:xfrm>
          <a:off x="0" y="3981518"/>
          <a:ext cx="12422577" cy="8788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asellaDiTesto 5">
            <a:extLst>
              <a:ext uri="{FF2B5EF4-FFF2-40B4-BE49-F238E27FC236}">
                <a16:creationId xmlns:a16="http://schemas.microsoft.com/office/drawing/2014/main" id="{8947B75A-00BF-83E9-696C-E243D1579E4C}"/>
              </a:ext>
            </a:extLst>
          </p:cNvPr>
          <p:cNvSpPr txBox="1"/>
          <p:nvPr/>
        </p:nvSpPr>
        <p:spPr>
          <a:xfrm>
            <a:off x="14145815" y="2343713"/>
            <a:ext cx="8674175" cy="53347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it-IT" sz="2800" b="1" dirty="0">
                <a:solidFill>
                  <a:srgbClr val="876028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…e in futuro verrà svolta:</a:t>
            </a:r>
          </a:p>
        </p:txBody>
      </p:sp>
      <p:graphicFrame>
        <p:nvGraphicFramePr>
          <p:cNvPr id="8" name="Grafico 7">
            <a:extLst>
              <a:ext uri="{FF2B5EF4-FFF2-40B4-BE49-F238E27FC236}">
                <a16:creationId xmlns:a16="http://schemas.microsoft.com/office/drawing/2014/main" id="{2ADD9743-2C4A-42AF-A3B5-E39AED4C297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04336554"/>
              </p:ext>
            </p:extLst>
          </p:nvPr>
        </p:nvGraphicFramePr>
        <p:xfrm>
          <a:off x="11208678" y="3416686"/>
          <a:ext cx="13175322" cy="75001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98831892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40">
            <a:extLst>
              <a:ext uri="{FF2B5EF4-FFF2-40B4-BE49-F238E27FC236}">
                <a16:creationId xmlns:a16="http://schemas.microsoft.com/office/drawing/2014/main" id="{99F6A544-8D16-4A65-83D4-73794765DDE2}"/>
              </a:ext>
            </a:extLst>
          </p:cNvPr>
          <p:cNvSpPr/>
          <p:nvPr/>
        </p:nvSpPr>
        <p:spPr>
          <a:xfrm>
            <a:off x="548235" y="66669"/>
            <a:ext cx="23262024" cy="7629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 defTabSz="457200">
              <a:lnSpc>
                <a:spcPct val="120000"/>
              </a:lnSpc>
              <a:defRPr sz="6250" b="1">
                <a:solidFill>
                  <a:srgbClr val="005A9D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it-IT" sz="4000" b="0" i="1" kern="1200" dirty="0">
                <a:solidFill>
                  <a:srgbClr val="BA753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  <a:sym typeface="Helvetica Neue"/>
              </a:rPr>
              <a:t>Attività di formazione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DA197C8B-B756-4428-91C7-0007A417497E}"/>
              </a:ext>
            </a:extLst>
          </p:cNvPr>
          <p:cNvSpPr txBox="1"/>
          <p:nvPr/>
        </p:nvSpPr>
        <p:spPr>
          <a:xfrm>
            <a:off x="-25400" y="12812776"/>
            <a:ext cx="7696200" cy="84125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2400" dirty="0">
                <a:solidFill>
                  <a:srgbClr val="014F9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Elaborazione Centro Studi di Cosmetica Italia.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2400" dirty="0">
                <a:solidFill>
                  <a:srgbClr val="014F9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Valori percentuali.</a:t>
            </a:r>
          </a:p>
        </p:txBody>
      </p:sp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AC780685-4FA3-7D48-1359-E879C5593ED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10158049"/>
              </p:ext>
            </p:extLst>
          </p:nvPr>
        </p:nvGraphicFramePr>
        <p:xfrm>
          <a:off x="10312932" y="2389342"/>
          <a:ext cx="14032994" cy="9756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asellaDiTesto 5">
            <a:extLst>
              <a:ext uri="{FF2B5EF4-FFF2-40B4-BE49-F238E27FC236}">
                <a16:creationId xmlns:a16="http://schemas.microsoft.com/office/drawing/2014/main" id="{2678DC46-3383-50AD-BBD3-E7BB35B2ED94}"/>
              </a:ext>
            </a:extLst>
          </p:cNvPr>
          <p:cNvSpPr txBox="1"/>
          <p:nvPr/>
        </p:nvSpPr>
        <p:spPr>
          <a:xfrm>
            <a:off x="9510502" y="1747366"/>
            <a:ext cx="13646454" cy="53347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it-IT" sz="2800" b="1" dirty="0">
                <a:solidFill>
                  <a:srgbClr val="876028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Tipologia di formazione svolta:</a:t>
            </a:r>
          </a:p>
        </p:txBody>
      </p:sp>
      <p:graphicFrame>
        <p:nvGraphicFramePr>
          <p:cNvPr id="5" name="Grafico 4">
            <a:extLst>
              <a:ext uri="{FF2B5EF4-FFF2-40B4-BE49-F238E27FC236}">
                <a16:creationId xmlns:a16="http://schemas.microsoft.com/office/drawing/2014/main" id="{A4ADC14F-FB96-9951-822D-EF22520FEA6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6775845"/>
              </p:ext>
            </p:extLst>
          </p:nvPr>
        </p:nvGraphicFramePr>
        <p:xfrm>
          <a:off x="396790" y="3497501"/>
          <a:ext cx="12422577" cy="8788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CasellaDiTesto 6">
            <a:extLst>
              <a:ext uri="{FF2B5EF4-FFF2-40B4-BE49-F238E27FC236}">
                <a16:creationId xmlns:a16="http://schemas.microsoft.com/office/drawing/2014/main" id="{774642F6-F853-1193-32E6-AC903658DBFE}"/>
              </a:ext>
            </a:extLst>
          </p:cNvPr>
          <p:cNvSpPr txBox="1"/>
          <p:nvPr/>
        </p:nvSpPr>
        <p:spPr>
          <a:xfrm>
            <a:off x="10136" y="1743045"/>
            <a:ext cx="9446192" cy="53347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it-IT" sz="2800" b="1" dirty="0">
                <a:solidFill>
                  <a:srgbClr val="876028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Il ruolo della formazione per il salone:</a:t>
            </a:r>
          </a:p>
        </p:txBody>
      </p:sp>
    </p:spTree>
    <p:extLst>
      <p:ext uri="{BB962C8B-B14F-4D97-AF65-F5344CB8AC3E}">
        <p14:creationId xmlns:p14="http://schemas.microsoft.com/office/powerpoint/2010/main" val="2605900207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CasellaDiTesto 194"/>
          <p:cNvSpPr txBox="1"/>
          <p:nvPr/>
        </p:nvSpPr>
        <p:spPr>
          <a:xfrm>
            <a:off x="6476816" y="7756976"/>
            <a:ext cx="8545145" cy="108747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3200" i="0" u="none" strike="noStrike" cap="none" spc="0" normalizeH="0" baseline="0" dirty="0">
                <a:ln>
                  <a:noFill/>
                </a:ln>
                <a:solidFill>
                  <a:schemeClr val="accent1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Helvetica Neue"/>
              </a:rPr>
              <a:t>Prevalentemente o esclusivamente </a:t>
            </a:r>
          </a:p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3200" i="0" u="none" strike="noStrike" cap="none" spc="0" normalizeH="0" baseline="0" dirty="0">
                <a:ln>
                  <a:noFill/>
                </a:ln>
                <a:solidFill>
                  <a:schemeClr val="accent1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Helvetica Neue"/>
              </a:rPr>
              <a:t>dal </a:t>
            </a:r>
            <a:r>
              <a:rPr kumimoji="0" lang="it-IT" sz="3200" b="1" i="0" u="none" strike="noStrike" cap="none" spc="0" normalizeH="0" baseline="0" dirty="0">
                <a:ln>
                  <a:noFill/>
                </a:ln>
                <a:solidFill>
                  <a:schemeClr val="accent1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Helvetica Neue"/>
              </a:rPr>
              <a:t>grossista</a:t>
            </a:r>
            <a:r>
              <a:rPr kumimoji="0" lang="it-IT" sz="3200" i="0" u="none" strike="noStrike" cap="none" spc="0" normalizeH="0" baseline="0" dirty="0">
                <a:ln>
                  <a:noFill/>
                </a:ln>
                <a:solidFill>
                  <a:schemeClr val="accent1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Helvetica Neue"/>
              </a:rPr>
              <a:t> / </a:t>
            </a:r>
            <a:r>
              <a:rPr kumimoji="0" lang="it-IT" sz="3200" b="1" i="0" u="none" strike="noStrike" cap="none" spc="0" normalizeH="0" baseline="0" dirty="0">
                <a:ln>
                  <a:noFill/>
                </a:ln>
                <a:solidFill>
                  <a:schemeClr val="accent1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Helvetica Neue"/>
              </a:rPr>
              <a:t>distributore</a:t>
            </a:r>
          </a:p>
        </p:txBody>
      </p:sp>
      <p:sp>
        <p:nvSpPr>
          <p:cNvPr id="196" name="CasellaDiTesto 195"/>
          <p:cNvSpPr txBox="1"/>
          <p:nvPr/>
        </p:nvSpPr>
        <p:spPr>
          <a:xfrm>
            <a:off x="6476816" y="3914035"/>
            <a:ext cx="8545145" cy="108747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l"/>
            <a:r>
              <a:rPr lang="it-IT" sz="3200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Prevalentemente o esclusivamente </a:t>
            </a:r>
          </a:p>
          <a:p>
            <a:pPr algn="l"/>
            <a:r>
              <a:rPr lang="it-IT" sz="3200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dal </a:t>
            </a:r>
            <a:r>
              <a:rPr lang="it-IT" sz="3200" b="1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rappresentante</a:t>
            </a:r>
            <a:r>
              <a:rPr lang="it-IT" sz="3200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  </a:t>
            </a:r>
            <a:endParaRPr kumimoji="0" lang="it-IT" sz="3200" i="0" u="none" strike="noStrike" cap="none" spc="0" normalizeH="0" baseline="0" dirty="0">
              <a:ln>
                <a:noFill/>
              </a:ln>
              <a:solidFill>
                <a:schemeClr val="accent1"/>
              </a:solidFill>
              <a:effectLst/>
              <a:uFillTx/>
              <a:latin typeface="Verdana" panose="020B0604030504040204" pitchFamily="34" charset="0"/>
              <a:ea typeface="Verdana" panose="020B0604030504040204" pitchFamily="34" charset="0"/>
              <a:sym typeface="Helvetica Neue"/>
            </a:endParaRPr>
          </a:p>
        </p:txBody>
      </p:sp>
      <p:sp>
        <p:nvSpPr>
          <p:cNvPr id="197" name="CasellaDiTesto 196"/>
          <p:cNvSpPr txBox="1"/>
          <p:nvPr/>
        </p:nvSpPr>
        <p:spPr>
          <a:xfrm>
            <a:off x="6476816" y="5206377"/>
            <a:ext cx="8545145" cy="108747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3200" i="0" u="none" strike="noStrike" cap="none" spc="0" normalizeH="0" baseline="0" dirty="0">
                <a:ln>
                  <a:noFill/>
                </a:ln>
                <a:solidFill>
                  <a:schemeClr val="accent1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Helvetica Neue"/>
              </a:rPr>
              <a:t>In egual misura sia dal grossista / distributore che dal rappresentante</a:t>
            </a:r>
          </a:p>
        </p:txBody>
      </p:sp>
      <p:sp>
        <p:nvSpPr>
          <p:cNvPr id="59" name="Shape 140"/>
          <p:cNvSpPr/>
          <p:nvPr/>
        </p:nvSpPr>
        <p:spPr>
          <a:xfrm>
            <a:off x="548234" y="58542"/>
            <a:ext cx="21063257" cy="7629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 defTabSz="457200">
              <a:lnSpc>
                <a:spcPct val="120000"/>
              </a:lnSpc>
              <a:defRPr sz="6250" b="1">
                <a:solidFill>
                  <a:srgbClr val="005A9D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it-IT" sz="4000" b="0" i="1" kern="1200" dirty="0">
                <a:solidFill>
                  <a:srgbClr val="BA753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  <a:sym typeface="Helvetica Neue"/>
              </a:rPr>
              <a:t>L'approvvigionamento di prodotti cosmetici per il mio salone avviene...</a:t>
            </a:r>
          </a:p>
        </p:txBody>
      </p:sp>
      <p:sp>
        <p:nvSpPr>
          <p:cNvPr id="58" name="CasellaDiTesto 57">
            <a:extLst>
              <a:ext uri="{FF2B5EF4-FFF2-40B4-BE49-F238E27FC236}">
                <a16:creationId xmlns:a16="http://schemas.microsoft.com/office/drawing/2014/main" id="{2764E302-FDA9-40F3-9BD5-55D2F8CF4B13}"/>
              </a:ext>
            </a:extLst>
          </p:cNvPr>
          <p:cNvSpPr txBox="1"/>
          <p:nvPr/>
        </p:nvSpPr>
        <p:spPr>
          <a:xfrm>
            <a:off x="6476816" y="6744429"/>
            <a:ext cx="8545145" cy="59503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l"/>
            <a:r>
              <a:rPr lang="it-IT" sz="3200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Aziende </a:t>
            </a:r>
            <a:r>
              <a:rPr lang="it-IT" sz="3200" b="1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produttrici</a:t>
            </a:r>
            <a:r>
              <a:rPr lang="it-IT" sz="3200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con </a:t>
            </a:r>
            <a:r>
              <a:rPr lang="it-IT" sz="3200" b="1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brand</a:t>
            </a:r>
            <a:endParaRPr kumimoji="0" lang="it-IT" sz="3200" b="1" i="0" u="none" strike="noStrike" cap="none" spc="0" normalizeH="0" baseline="0" dirty="0">
              <a:ln>
                <a:noFill/>
              </a:ln>
              <a:solidFill>
                <a:schemeClr val="accent1"/>
              </a:solidFill>
              <a:effectLst/>
              <a:uFillTx/>
              <a:latin typeface="Verdana" panose="020B0604030504040204" pitchFamily="34" charset="0"/>
              <a:ea typeface="Verdana" panose="020B0604030504040204" pitchFamily="34" charset="0"/>
              <a:sym typeface="Helvetica Neue"/>
            </a:endParaRPr>
          </a:p>
        </p:txBody>
      </p:sp>
      <p:sp>
        <p:nvSpPr>
          <p:cNvPr id="8" name="Shape 140">
            <a:extLst>
              <a:ext uri="{FF2B5EF4-FFF2-40B4-BE49-F238E27FC236}">
                <a16:creationId xmlns:a16="http://schemas.microsoft.com/office/drawing/2014/main" id="{4050AD6C-B368-4574-9C97-645FABD84214}"/>
              </a:ext>
            </a:extLst>
          </p:cNvPr>
          <p:cNvSpPr/>
          <p:nvPr/>
        </p:nvSpPr>
        <p:spPr>
          <a:xfrm>
            <a:off x="548234" y="1577711"/>
            <a:ext cx="22274473" cy="12105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 defTabSz="457200">
              <a:lnSpc>
                <a:spcPct val="120000"/>
              </a:lnSpc>
              <a:defRPr sz="6250" b="1">
                <a:solidFill>
                  <a:srgbClr val="005A9D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lnSpc>
                <a:spcPct val="100000"/>
              </a:lnSpc>
            </a:pPr>
            <a:r>
              <a:rPr lang="it-IT" sz="3600" b="0" i="1" dirty="0">
                <a:solidFill>
                  <a:srgbClr val="9E000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  <a:sym typeface="Helvetica Neue"/>
              </a:rPr>
              <a:t>Il ruolo del rappresentante veicola un acquisto su due da parte del salone. </a:t>
            </a:r>
          </a:p>
          <a:p>
            <a:pPr>
              <a:lnSpc>
                <a:spcPct val="100000"/>
              </a:lnSpc>
            </a:pPr>
            <a:r>
              <a:rPr lang="it-IT" sz="3600" b="0" i="1" dirty="0">
                <a:solidFill>
                  <a:srgbClr val="9E000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  <a:sym typeface="Helvetica Neue"/>
              </a:rPr>
              <a:t>Aumentano gli approvvigionamenti attraverso aziende contoterziste.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868082B7-36C8-4E43-935B-4E93122D46BC}"/>
              </a:ext>
            </a:extLst>
          </p:cNvPr>
          <p:cNvSpPr txBox="1"/>
          <p:nvPr/>
        </p:nvSpPr>
        <p:spPr>
          <a:xfrm>
            <a:off x="6476816" y="9081909"/>
            <a:ext cx="8545145" cy="108747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l"/>
            <a:r>
              <a:rPr lang="it-IT" sz="3200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Aziende </a:t>
            </a:r>
            <a:r>
              <a:rPr lang="it-IT" sz="3200" b="1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produttrici conto terzi </a:t>
            </a:r>
          </a:p>
          <a:p>
            <a:pPr algn="l"/>
            <a:r>
              <a:rPr lang="it-IT" sz="3200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(nessun brand)</a:t>
            </a:r>
            <a:endParaRPr kumimoji="0" lang="it-IT" sz="3200" i="0" u="none" strike="noStrike" cap="none" spc="0" normalizeH="0" baseline="0" dirty="0">
              <a:ln>
                <a:noFill/>
              </a:ln>
              <a:solidFill>
                <a:schemeClr val="accent1"/>
              </a:solidFill>
              <a:effectLst/>
              <a:uFillTx/>
              <a:latin typeface="Verdana" panose="020B0604030504040204" pitchFamily="34" charset="0"/>
              <a:ea typeface="Verdana" panose="020B0604030504040204" pitchFamily="34" charset="0"/>
              <a:sym typeface="Helvetica Neue"/>
            </a:endParaRP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5A32F38F-6DB0-4140-8413-B03EDA3B560E}"/>
              </a:ext>
            </a:extLst>
          </p:cNvPr>
          <p:cNvSpPr txBox="1"/>
          <p:nvPr/>
        </p:nvSpPr>
        <p:spPr>
          <a:xfrm>
            <a:off x="6476816" y="10595729"/>
            <a:ext cx="8545145" cy="59503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3200" i="0" u="none" strike="noStrike" cap="none" spc="0" normalizeH="0" baseline="0" dirty="0">
                <a:ln>
                  <a:noFill/>
                </a:ln>
                <a:solidFill>
                  <a:schemeClr val="accent1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Helvetica Neue"/>
              </a:rPr>
              <a:t>Canale </a:t>
            </a:r>
            <a:r>
              <a:rPr kumimoji="0" lang="it-IT" sz="3200" b="1" i="0" u="none" strike="noStrike" cap="none" spc="0" normalizeH="0" baseline="0" dirty="0">
                <a:ln>
                  <a:noFill/>
                </a:ln>
                <a:solidFill>
                  <a:schemeClr val="accent1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Helvetica Neue"/>
              </a:rPr>
              <a:t>e-commerce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92887566-1722-4639-9812-99A34EC70633}"/>
              </a:ext>
            </a:extLst>
          </p:cNvPr>
          <p:cNvSpPr txBox="1"/>
          <p:nvPr/>
        </p:nvSpPr>
        <p:spPr>
          <a:xfrm>
            <a:off x="-25400" y="12812776"/>
            <a:ext cx="7696200" cy="84125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2400" b="0" i="0" u="none" strike="noStrike" cap="none" spc="0" normalizeH="0" baseline="0" dirty="0">
                <a:ln>
                  <a:noFill/>
                </a:ln>
                <a:solidFill>
                  <a:srgbClr val="014F95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Helvetica Neue"/>
              </a:rPr>
              <a:t>Elaborazione Centro Studi di Cosmetica Italia.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2400" dirty="0">
                <a:solidFill>
                  <a:srgbClr val="014F9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Valori percentuali.</a:t>
            </a:r>
            <a:endParaRPr kumimoji="0" lang="it-IT" sz="2400" b="0" i="0" u="none" strike="noStrike" cap="none" spc="0" normalizeH="0" baseline="0" dirty="0">
              <a:ln>
                <a:noFill/>
              </a:ln>
              <a:solidFill>
                <a:srgbClr val="014F95"/>
              </a:solidFill>
              <a:effectLst/>
              <a:uFillTx/>
              <a:latin typeface="Verdana" panose="020B0604030504040204" pitchFamily="34" charset="0"/>
              <a:ea typeface="Verdana" panose="020B0604030504040204" pitchFamily="34" charset="0"/>
              <a:sym typeface="Helvetica Neue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17CFD422-C688-E73B-0FE7-99DC20EE71F5}"/>
              </a:ext>
            </a:extLst>
          </p:cNvPr>
          <p:cNvSpPr txBox="1"/>
          <p:nvPr/>
        </p:nvSpPr>
        <p:spPr>
          <a:xfrm>
            <a:off x="15052308" y="7873588"/>
            <a:ext cx="3067050" cy="841256"/>
          </a:xfrm>
          <a:prstGeom prst="rect">
            <a:avLst/>
          </a:prstGeom>
          <a:noFill/>
          <a:ln w="381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4800" b="1" dirty="0">
                <a:solidFill>
                  <a:srgbClr val="876028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10,2</a:t>
            </a:r>
            <a:r>
              <a:rPr lang="it-IT" sz="4000" dirty="0">
                <a:solidFill>
                  <a:srgbClr val="876028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%</a:t>
            </a:r>
            <a:endParaRPr kumimoji="0" lang="it-IT" sz="3200" i="0" u="none" strike="noStrike" cap="none" spc="0" normalizeH="0" baseline="0" dirty="0">
              <a:ln>
                <a:noFill/>
              </a:ln>
              <a:solidFill>
                <a:srgbClr val="876028"/>
              </a:solidFill>
              <a:effectLst/>
              <a:uFillTx/>
              <a:latin typeface="Verdana" panose="020B0604030504040204" pitchFamily="34" charset="0"/>
              <a:ea typeface="Verdana" panose="020B0604030504040204" pitchFamily="34" charset="0"/>
              <a:sym typeface="Helvetica Neue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3AD25464-21FA-F3A0-6379-C5E79215BC33}"/>
              </a:ext>
            </a:extLst>
          </p:cNvPr>
          <p:cNvSpPr txBox="1"/>
          <p:nvPr/>
        </p:nvSpPr>
        <p:spPr>
          <a:xfrm>
            <a:off x="15052308" y="4030201"/>
            <a:ext cx="3067050" cy="84125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4800" b="1" dirty="0">
                <a:solidFill>
                  <a:srgbClr val="876028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54,5</a:t>
            </a:r>
            <a:r>
              <a:rPr lang="it-IT" sz="4000" dirty="0">
                <a:solidFill>
                  <a:srgbClr val="876028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%</a:t>
            </a:r>
            <a:endParaRPr kumimoji="0" lang="it-IT" sz="3200" i="0" u="none" strike="noStrike" cap="none" spc="0" normalizeH="0" baseline="0" dirty="0">
              <a:ln>
                <a:noFill/>
              </a:ln>
              <a:solidFill>
                <a:srgbClr val="876028"/>
              </a:solidFill>
              <a:effectLst/>
              <a:uFillTx/>
              <a:latin typeface="Verdana" panose="020B0604030504040204" pitchFamily="34" charset="0"/>
              <a:ea typeface="Verdana" panose="020B0604030504040204" pitchFamily="34" charset="0"/>
              <a:sym typeface="Helvetica Neue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C45AFE46-909C-4210-C61B-5F8359EDFA26}"/>
              </a:ext>
            </a:extLst>
          </p:cNvPr>
          <p:cNvSpPr txBox="1"/>
          <p:nvPr/>
        </p:nvSpPr>
        <p:spPr>
          <a:xfrm>
            <a:off x="15052308" y="5332702"/>
            <a:ext cx="3067050" cy="841256"/>
          </a:xfrm>
          <a:prstGeom prst="rect">
            <a:avLst/>
          </a:prstGeom>
          <a:noFill/>
          <a:ln w="381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4800" b="1" dirty="0">
                <a:solidFill>
                  <a:srgbClr val="876028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19,3</a:t>
            </a:r>
            <a:r>
              <a:rPr kumimoji="0" lang="it-IT" sz="4000" i="0" u="none" strike="noStrike" cap="none" spc="0" normalizeH="0" baseline="0" dirty="0">
                <a:ln>
                  <a:noFill/>
                </a:ln>
                <a:solidFill>
                  <a:srgbClr val="876028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Helvetica Neue"/>
              </a:rPr>
              <a:t>%</a:t>
            </a:r>
            <a:endParaRPr kumimoji="0" lang="it-IT" sz="3200" i="0" u="none" strike="noStrike" cap="none" spc="0" normalizeH="0" baseline="0" dirty="0">
              <a:ln>
                <a:noFill/>
              </a:ln>
              <a:solidFill>
                <a:srgbClr val="876028"/>
              </a:solidFill>
              <a:effectLst/>
              <a:uFillTx/>
              <a:latin typeface="Verdana" panose="020B0604030504040204" pitchFamily="34" charset="0"/>
              <a:ea typeface="Verdana" panose="020B0604030504040204" pitchFamily="34" charset="0"/>
              <a:sym typeface="Helvetica Neue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B6C44875-D30F-F22C-85E5-04C8CEA35980}"/>
              </a:ext>
            </a:extLst>
          </p:cNvPr>
          <p:cNvSpPr txBox="1"/>
          <p:nvPr/>
        </p:nvSpPr>
        <p:spPr>
          <a:xfrm>
            <a:off x="15052308" y="6632662"/>
            <a:ext cx="3067050" cy="84125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4800" b="1" dirty="0">
                <a:solidFill>
                  <a:srgbClr val="876028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12,5</a:t>
            </a:r>
            <a:r>
              <a:rPr lang="it-IT" sz="4000" dirty="0">
                <a:solidFill>
                  <a:srgbClr val="876028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%</a:t>
            </a:r>
            <a:endParaRPr kumimoji="0" lang="it-IT" sz="3200" i="0" u="none" strike="noStrike" cap="none" spc="0" normalizeH="0" baseline="0" dirty="0">
              <a:ln>
                <a:noFill/>
              </a:ln>
              <a:solidFill>
                <a:srgbClr val="876028"/>
              </a:solidFill>
              <a:effectLst/>
              <a:uFillTx/>
              <a:latin typeface="Verdana" panose="020B0604030504040204" pitchFamily="34" charset="0"/>
              <a:ea typeface="Verdana" panose="020B0604030504040204" pitchFamily="34" charset="0"/>
              <a:sym typeface="Helvetica Neue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77599E71-BE48-B132-95F0-8B75974FF5F6}"/>
              </a:ext>
            </a:extLst>
          </p:cNvPr>
          <p:cNvSpPr txBox="1"/>
          <p:nvPr/>
        </p:nvSpPr>
        <p:spPr>
          <a:xfrm>
            <a:off x="15052308" y="9200096"/>
            <a:ext cx="3067050" cy="84125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4800" b="1" dirty="0">
                <a:solidFill>
                  <a:srgbClr val="876028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2,3</a:t>
            </a:r>
            <a:r>
              <a:rPr lang="it-IT" sz="4000" dirty="0">
                <a:solidFill>
                  <a:srgbClr val="876028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%</a:t>
            </a:r>
            <a:endParaRPr kumimoji="0" lang="it-IT" sz="3200" i="0" u="none" strike="noStrike" cap="none" spc="0" normalizeH="0" baseline="0" dirty="0">
              <a:ln>
                <a:noFill/>
              </a:ln>
              <a:solidFill>
                <a:srgbClr val="876028"/>
              </a:solidFill>
              <a:effectLst/>
              <a:uFillTx/>
              <a:latin typeface="Verdana" panose="020B0604030504040204" pitchFamily="34" charset="0"/>
              <a:ea typeface="Verdana" panose="020B0604030504040204" pitchFamily="34" charset="0"/>
              <a:sym typeface="Helvetica Neue"/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E9D8D845-B18D-5795-6EA8-6FC08A9A6AD7}"/>
              </a:ext>
            </a:extLst>
          </p:cNvPr>
          <p:cNvSpPr txBox="1"/>
          <p:nvPr/>
        </p:nvSpPr>
        <p:spPr>
          <a:xfrm>
            <a:off x="15052308" y="10489609"/>
            <a:ext cx="3067050" cy="841256"/>
          </a:xfrm>
          <a:prstGeom prst="rect">
            <a:avLst/>
          </a:prstGeom>
          <a:noFill/>
          <a:ln w="381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4800" b="1" dirty="0">
                <a:solidFill>
                  <a:srgbClr val="876028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1,1</a:t>
            </a:r>
            <a:r>
              <a:rPr kumimoji="0" lang="it-IT" sz="4000" i="0" u="none" strike="noStrike" cap="none" spc="0" normalizeH="0" baseline="0" dirty="0">
                <a:ln>
                  <a:noFill/>
                </a:ln>
                <a:solidFill>
                  <a:srgbClr val="876028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Helvetica Neue"/>
              </a:rPr>
              <a:t>%</a:t>
            </a:r>
            <a:endParaRPr kumimoji="0" lang="it-IT" sz="3200" i="0" u="none" strike="noStrike" cap="none" spc="0" normalizeH="0" baseline="0" dirty="0">
              <a:ln>
                <a:noFill/>
              </a:ln>
              <a:solidFill>
                <a:srgbClr val="876028"/>
              </a:solidFill>
              <a:effectLst/>
              <a:uFillTx/>
              <a:latin typeface="Verdana" panose="020B0604030504040204" pitchFamily="34" charset="0"/>
              <a:ea typeface="Verdana" panose="020B0604030504040204" pitchFamily="34" charset="0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683589901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140"/>
          <p:cNvSpPr/>
          <p:nvPr/>
        </p:nvSpPr>
        <p:spPr>
          <a:xfrm>
            <a:off x="548234" y="58542"/>
            <a:ext cx="21063257" cy="7629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 defTabSz="457200">
              <a:lnSpc>
                <a:spcPct val="120000"/>
              </a:lnSpc>
              <a:defRPr sz="6250" b="1">
                <a:solidFill>
                  <a:srgbClr val="005A9D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it-IT" sz="4000" b="0" i="1" kern="1200" dirty="0">
                <a:solidFill>
                  <a:srgbClr val="BA753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  <a:sym typeface="Helvetica Neue"/>
              </a:rPr>
              <a:t> Parametri reputati importanti per la selezione dei prodotti nel salone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92887566-1722-4639-9812-99A34EC70633}"/>
              </a:ext>
            </a:extLst>
          </p:cNvPr>
          <p:cNvSpPr txBox="1"/>
          <p:nvPr/>
        </p:nvSpPr>
        <p:spPr>
          <a:xfrm>
            <a:off x="-25400" y="12812776"/>
            <a:ext cx="14357626" cy="84125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2400" b="0" i="0" u="none" strike="noStrike" cap="none" spc="0" normalizeH="0" baseline="0" dirty="0">
                <a:ln>
                  <a:noFill/>
                </a:ln>
                <a:solidFill>
                  <a:srgbClr val="014F95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Helvetica Neue"/>
              </a:rPr>
              <a:t>Elaborazione Centro Studi di Cosmetica Italia.</a:t>
            </a:r>
          </a:p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2400" dirty="0">
                <a:solidFill>
                  <a:srgbClr val="014F9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Valori di giudizio in una scala da 1 a 5 dove 1 =per nulla importante e 5 = molto importante</a:t>
            </a:r>
            <a:endParaRPr kumimoji="0" lang="it-IT" sz="2400" b="0" i="0" u="none" strike="noStrike" cap="none" spc="0" normalizeH="0" baseline="0" dirty="0">
              <a:ln>
                <a:noFill/>
              </a:ln>
              <a:solidFill>
                <a:srgbClr val="014F95"/>
              </a:solidFill>
              <a:effectLst/>
              <a:uFillTx/>
              <a:latin typeface="Verdana" panose="020B0604030504040204" pitchFamily="34" charset="0"/>
              <a:ea typeface="Verdana" panose="020B0604030504040204" pitchFamily="34" charset="0"/>
              <a:sym typeface="Helvetica Neue"/>
            </a:endParaRPr>
          </a:p>
        </p:txBody>
      </p:sp>
      <p:graphicFrame>
        <p:nvGraphicFramePr>
          <p:cNvPr id="2" name="Grafico 1">
            <a:extLst>
              <a:ext uri="{FF2B5EF4-FFF2-40B4-BE49-F238E27FC236}">
                <a16:creationId xmlns:a16="http://schemas.microsoft.com/office/drawing/2014/main" id="{4CD07EDA-2A5B-CEAB-8FE4-7B0CECB310C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15096790"/>
              </p:ext>
            </p:extLst>
          </p:nvPr>
        </p:nvGraphicFramePr>
        <p:xfrm>
          <a:off x="1689652" y="2389342"/>
          <a:ext cx="22064870" cy="9756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77249399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140"/>
          <p:cNvSpPr/>
          <p:nvPr/>
        </p:nvSpPr>
        <p:spPr>
          <a:xfrm>
            <a:off x="548235" y="66669"/>
            <a:ext cx="23262024" cy="7629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 defTabSz="457200">
              <a:lnSpc>
                <a:spcPct val="120000"/>
              </a:lnSpc>
              <a:defRPr sz="6250" b="1">
                <a:solidFill>
                  <a:srgbClr val="005A9D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it-IT" sz="4000" b="0" i="1" kern="1200" dirty="0">
                <a:solidFill>
                  <a:srgbClr val="BA753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  <a:sym typeface="Helvetica Neue"/>
              </a:rPr>
              <a:t>Aree di supporto l’attività del salone</a:t>
            </a:r>
          </a:p>
        </p:txBody>
      </p:sp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003F6169-5C2B-4B53-94C1-5D0BD612F6B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89372267"/>
              </p:ext>
            </p:extLst>
          </p:nvPr>
        </p:nvGraphicFramePr>
        <p:xfrm>
          <a:off x="894521" y="2409222"/>
          <a:ext cx="21022503" cy="86722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Shape 140">
            <a:extLst>
              <a:ext uri="{FF2B5EF4-FFF2-40B4-BE49-F238E27FC236}">
                <a16:creationId xmlns:a16="http://schemas.microsoft.com/office/drawing/2014/main" id="{93EA5CC4-76F1-4D66-9698-0480A841C2A0}"/>
              </a:ext>
            </a:extLst>
          </p:cNvPr>
          <p:cNvSpPr/>
          <p:nvPr/>
        </p:nvSpPr>
        <p:spPr>
          <a:xfrm>
            <a:off x="16215186" y="12214692"/>
            <a:ext cx="4327790" cy="4987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 defTabSz="457200">
              <a:lnSpc>
                <a:spcPct val="120000"/>
              </a:lnSpc>
              <a:defRPr sz="6250" b="1">
                <a:solidFill>
                  <a:srgbClr val="005A9D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it-IT" sz="2400" dirty="0">
                <a:solidFill>
                  <a:srgbClr val="BA753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  <a:sym typeface="Helvetica Neue"/>
              </a:rPr>
              <a:t>Possibili più risposte</a:t>
            </a:r>
            <a:endParaRPr lang="it-IT" sz="2400" i="1" dirty="0">
              <a:solidFill>
                <a:srgbClr val="BA7530"/>
              </a:solidFill>
              <a:latin typeface="Verdana" panose="020B0604030504040204" pitchFamily="34" charset="0"/>
              <a:ea typeface="Verdana" panose="020B0604030504040204" pitchFamily="34" charset="0"/>
              <a:cs typeface="+mn-cs"/>
              <a:sym typeface="Helvetica Neue"/>
            </a:endParaRPr>
          </a:p>
        </p:txBody>
      </p:sp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AE3F08B7-B441-4EB1-A67C-C0E71D6CE61D}"/>
              </a:ext>
            </a:extLst>
          </p:cNvPr>
          <p:cNvSpPr txBox="1"/>
          <p:nvPr/>
        </p:nvSpPr>
        <p:spPr>
          <a:xfrm>
            <a:off x="-25400" y="12812776"/>
            <a:ext cx="7696200" cy="84125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2400" b="0" i="0" u="none" strike="noStrike" cap="none" spc="0" normalizeH="0" baseline="0" dirty="0">
                <a:ln>
                  <a:noFill/>
                </a:ln>
                <a:solidFill>
                  <a:srgbClr val="014F95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Helvetica Neue"/>
              </a:rPr>
              <a:t>Elaborazione Centro Studi di Cosmetica Italia.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2400" dirty="0">
                <a:solidFill>
                  <a:srgbClr val="014F9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Valori percentuali.</a:t>
            </a:r>
            <a:endParaRPr kumimoji="0" lang="it-IT" sz="2400" b="0" i="0" u="none" strike="noStrike" cap="none" spc="0" normalizeH="0" baseline="0" dirty="0">
              <a:ln>
                <a:noFill/>
              </a:ln>
              <a:solidFill>
                <a:srgbClr val="014F95"/>
              </a:solidFill>
              <a:effectLst/>
              <a:uFillTx/>
              <a:latin typeface="Verdana" panose="020B0604030504040204" pitchFamily="34" charset="0"/>
              <a:ea typeface="Verdana" panose="020B0604030504040204" pitchFamily="34" charset="0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500612244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B145E9-EF85-AC20-FA22-6723F6673C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sellaDiTesto 9">
            <a:extLst>
              <a:ext uri="{FF2B5EF4-FFF2-40B4-BE49-F238E27FC236}">
                <a16:creationId xmlns:a16="http://schemas.microsoft.com/office/drawing/2014/main" id="{77839BBD-F3F6-F5AC-8517-440A1BE0E590}"/>
              </a:ext>
            </a:extLst>
          </p:cNvPr>
          <p:cNvSpPr txBox="1"/>
          <p:nvPr/>
        </p:nvSpPr>
        <p:spPr>
          <a:xfrm>
            <a:off x="1848107" y="4311469"/>
            <a:ext cx="128320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3600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miglioramento del contesto lavorativo nel salone (welfare aziendale)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CBA0AEC9-252E-2466-E44D-5678F8B6C23A}"/>
              </a:ext>
            </a:extLst>
          </p:cNvPr>
          <p:cNvSpPr txBox="1"/>
          <p:nvPr/>
        </p:nvSpPr>
        <p:spPr>
          <a:xfrm>
            <a:off x="1848107" y="2232652"/>
            <a:ext cx="128320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36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introduzione prodotti con minor impatto ecologico e/o derivanti dal riciclo</a:t>
            </a:r>
          </a:p>
        </p:txBody>
      </p:sp>
      <p:sp>
        <p:nvSpPr>
          <p:cNvPr id="23" name="CasellaDiTesto 22">
            <a:extLst>
              <a:ext uri="{FF2B5EF4-FFF2-40B4-BE49-F238E27FC236}">
                <a16:creationId xmlns:a16="http://schemas.microsoft.com/office/drawing/2014/main" id="{882B891D-6B41-337E-6B84-56B984819A68}"/>
              </a:ext>
            </a:extLst>
          </p:cNvPr>
          <p:cNvSpPr txBox="1"/>
          <p:nvPr/>
        </p:nvSpPr>
        <p:spPr>
          <a:xfrm>
            <a:off x="1848107" y="6390286"/>
            <a:ext cx="128320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3600" dirty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efficientamento energetico dei locali (coibentazione, climatizzazione, illuminazione)</a:t>
            </a:r>
          </a:p>
        </p:txBody>
      </p:sp>
      <p:sp>
        <p:nvSpPr>
          <p:cNvPr id="29" name="CasellaDiTesto 28">
            <a:extLst>
              <a:ext uri="{FF2B5EF4-FFF2-40B4-BE49-F238E27FC236}">
                <a16:creationId xmlns:a16="http://schemas.microsoft.com/office/drawing/2014/main" id="{C6DD9B2F-2867-91C3-C78E-0FCD4C497046}"/>
              </a:ext>
            </a:extLst>
          </p:cNvPr>
          <p:cNvSpPr txBox="1"/>
          <p:nvPr/>
        </p:nvSpPr>
        <p:spPr>
          <a:xfrm>
            <a:off x="1848107" y="8450053"/>
            <a:ext cx="12832055" cy="11079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it-IT" sz="3600" dirty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installazione di impianti di autoproduzione elettrica o derivanti da energia da fonti rinnovabili</a:t>
            </a:r>
          </a:p>
        </p:txBody>
      </p:sp>
      <p:sp>
        <p:nvSpPr>
          <p:cNvPr id="2" name="Shape 140">
            <a:extLst>
              <a:ext uri="{FF2B5EF4-FFF2-40B4-BE49-F238E27FC236}">
                <a16:creationId xmlns:a16="http://schemas.microsoft.com/office/drawing/2014/main" id="{FB646AF1-4DDB-FD59-130C-54A1676269AB}"/>
              </a:ext>
            </a:extLst>
          </p:cNvPr>
          <p:cNvSpPr/>
          <p:nvPr/>
        </p:nvSpPr>
        <p:spPr>
          <a:xfrm>
            <a:off x="548235" y="66669"/>
            <a:ext cx="23262024" cy="7629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 defTabSz="457200">
              <a:lnSpc>
                <a:spcPct val="120000"/>
              </a:lnSpc>
              <a:defRPr sz="6250" b="1">
                <a:solidFill>
                  <a:srgbClr val="005A9D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it-IT" sz="4000" b="0" i="1" kern="1200" dirty="0">
                <a:solidFill>
                  <a:srgbClr val="BA753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  <a:sym typeface="Helvetica Neue"/>
              </a:rPr>
              <a:t>Interventi concreti per incrementare la sostenibilità ambientale e sociale per il salone</a:t>
            </a:r>
          </a:p>
        </p:txBody>
      </p:sp>
      <p:sp>
        <p:nvSpPr>
          <p:cNvPr id="28" name="CasellaDiTesto 27">
            <a:extLst>
              <a:ext uri="{FF2B5EF4-FFF2-40B4-BE49-F238E27FC236}">
                <a16:creationId xmlns:a16="http://schemas.microsoft.com/office/drawing/2014/main" id="{7C91B8E5-ABD3-5A33-FEC7-514BEF5980CD}"/>
              </a:ext>
            </a:extLst>
          </p:cNvPr>
          <p:cNvSpPr txBox="1"/>
          <p:nvPr/>
        </p:nvSpPr>
        <p:spPr>
          <a:xfrm>
            <a:off x="-25400" y="12812776"/>
            <a:ext cx="7696200" cy="84125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2400" b="0" i="0" u="none" strike="noStrike" cap="none" spc="0" normalizeH="0" baseline="0" dirty="0">
                <a:ln>
                  <a:noFill/>
                </a:ln>
                <a:solidFill>
                  <a:srgbClr val="014F95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Helvetica Neue"/>
              </a:rPr>
              <a:t>Elaborazione Centro Studi di Cosmetica Italia.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2400" dirty="0">
                <a:solidFill>
                  <a:srgbClr val="014F9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Valori percentuali.</a:t>
            </a:r>
            <a:endParaRPr kumimoji="0" lang="it-IT" sz="2400" b="0" i="0" u="none" strike="noStrike" cap="none" spc="0" normalizeH="0" baseline="0" dirty="0">
              <a:ln>
                <a:noFill/>
              </a:ln>
              <a:solidFill>
                <a:srgbClr val="014F95"/>
              </a:solidFill>
              <a:effectLst/>
              <a:uFillTx/>
              <a:latin typeface="Verdana" panose="020B0604030504040204" pitchFamily="34" charset="0"/>
              <a:ea typeface="Verdana" panose="020B0604030504040204" pitchFamily="34" charset="0"/>
              <a:sym typeface="Helvetica Neue"/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79D61F2-6C6C-87DF-D52F-3EAB4869197A}"/>
              </a:ext>
            </a:extLst>
          </p:cNvPr>
          <p:cNvSpPr txBox="1"/>
          <p:nvPr/>
        </p:nvSpPr>
        <p:spPr>
          <a:xfrm>
            <a:off x="15304027" y="4538183"/>
            <a:ext cx="3473584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it-IT" sz="4800" b="1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42,7</a:t>
            </a:r>
            <a:r>
              <a:rPr lang="it-IT" sz="4000" b="1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%</a:t>
            </a:r>
            <a:endParaRPr lang="it-IT" sz="4800" b="1" dirty="0">
              <a:solidFill>
                <a:schemeClr val="accent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9CC9B58A-53CD-F280-4FE4-E6196AD2A2F6}"/>
              </a:ext>
            </a:extLst>
          </p:cNvPr>
          <p:cNvSpPr txBox="1"/>
          <p:nvPr/>
        </p:nvSpPr>
        <p:spPr>
          <a:xfrm>
            <a:off x="15312049" y="2494354"/>
            <a:ext cx="3473584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it-IT" sz="4800" b="1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45,5</a:t>
            </a:r>
            <a:r>
              <a:rPr lang="it-IT" sz="4000" b="1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%</a:t>
            </a:r>
            <a:endParaRPr lang="it-IT" sz="4800" b="1" dirty="0">
              <a:solidFill>
                <a:schemeClr val="accent4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7" name="CasellaDiTesto 46">
            <a:extLst>
              <a:ext uri="{FF2B5EF4-FFF2-40B4-BE49-F238E27FC236}">
                <a16:creationId xmlns:a16="http://schemas.microsoft.com/office/drawing/2014/main" id="{C1289FD5-F238-4398-1B42-65CA194948DA}"/>
              </a:ext>
            </a:extLst>
          </p:cNvPr>
          <p:cNvSpPr txBox="1"/>
          <p:nvPr/>
        </p:nvSpPr>
        <p:spPr>
          <a:xfrm>
            <a:off x="15296008" y="6582012"/>
            <a:ext cx="3473584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it-IT" sz="4800" b="1" dirty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31,7</a:t>
            </a:r>
            <a:r>
              <a:rPr lang="it-IT" sz="4000" b="1" dirty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%</a:t>
            </a:r>
            <a:endParaRPr lang="it-IT" sz="4800" b="1" dirty="0">
              <a:solidFill>
                <a:schemeClr val="accent4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0" name="CasellaDiTesto 49">
            <a:extLst>
              <a:ext uri="{FF2B5EF4-FFF2-40B4-BE49-F238E27FC236}">
                <a16:creationId xmlns:a16="http://schemas.microsoft.com/office/drawing/2014/main" id="{99D338A4-6939-04EA-3A40-F28C9A415732}"/>
              </a:ext>
            </a:extLst>
          </p:cNvPr>
          <p:cNvSpPr txBox="1"/>
          <p:nvPr/>
        </p:nvSpPr>
        <p:spPr>
          <a:xfrm>
            <a:off x="15282702" y="8625841"/>
            <a:ext cx="3473584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it-IT" sz="4800" b="1" dirty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8,5</a:t>
            </a:r>
            <a:r>
              <a:rPr lang="it-IT" sz="4000" b="1" dirty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%</a:t>
            </a:r>
            <a:endParaRPr lang="it-IT" sz="4800" b="1" dirty="0">
              <a:solidFill>
                <a:schemeClr val="accent5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3A5086AA-8E55-DF22-2B41-400E807FBFB0}"/>
              </a:ext>
            </a:extLst>
          </p:cNvPr>
          <p:cNvSpPr txBox="1"/>
          <p:nvPr/>
        </p:nvSpPr>
        <p:spPr>
          <a:xfrm>
            <a:off x="1775076" y="10760387"/>
            <a:ext cx="12832055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it-IT" sz="3600" dirty="0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nessun intervento specifico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0265949C-C007-D3E4-8E69-CBA5D7CD2671}"/>
              </a:ext>
            </a:extLst>
          </p:cNvPr>
          <p:cNvSpPr txBox="1"/>
          <p:nvPr/>
        </p:nvSpPr>
        <p:spPr>
          <a:xfrm>
            <a:off x="15209671" y="10669669"/>
            <a:ext cx="3473584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it-IT" sz="4800" b="1" dirty="0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19,5</a:t>
            </a:r>
            <a:r>
              <a:rPr lang="it-IT" sz="4000" b="1" dirty="0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%</a:t>
            </a:r>
            <a:endParaRPr lang="it-IT" sz="4800" b="1" dirty="0">
              <a:solidFill>
                <a:schemeClr val="bg2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Shape 140">
            <a:extLst>
              <a:ext uri="{FF2B5EF4-FFF2-40B4-BE49-F238E27FC236}">
                <a16:creationId xmlns:a16="http://schemas.microsoft.com/office/drawing/2014/main" id="{62D73F28-190F-3312-F6A9-A499D6AD1C8C}"/>
              </a:ext>
            </a:extLst>
          </p:cNvPr>
          <p:cNvSpPr/>
          <p:nvPr/>
        </p:nvSpPr>
        <p:spPr>
          <a:xfrm>
            <a:off x="16215186" y="12214692"/>
            <a:ext cx="4327790" cy="4987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 defTabSz="457200">
              <a:lnSpc>
                <a:spcPct val="120000"/>
              </a:lnSpc>
              <a:defRPr sz="6250" b="1">
                <a:solidFill>
                  <a:srgbClr val="005A9D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it-IT" sz="2400" dirty="0">
                <a:solidFill>
                  <a:srgbClr val="BA753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  <a:sym typeface="Helvetica Neue"/>
              </a:rPr>
              <a:t>Possibili più risposte</a:t>
            </a:r>
            <a:endParaRPr lang="it-IT" sz="2400" i="1" dirty="0">
              <a:solidFill>
                <a:srgbClr val="BA7530"/>
              </a:solidFill>
              <a:latin typeface="Verdana" panose="020B0604030504040204" pitchFamily="34" charset="0"/>
              <a:ea typeface="Verdana" panose="020B0604030504040204" pitchFamily="34" charset="0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020845177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Y:\Loghi\CIA\Camera It 1 rig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0411" y="5050313"/>
            <a:ext cx="12182935" cy="4077690"/>
          </a:xfrm>
          <a:prstGeom prst="rect">
            <a:avLst/>
          </a:prstGeom>
          <a:noFill/>
        </p:spPr>
      </p:pic>
      <p:sp>
        <p:nvSpPr>
          <p:cNvPr id="10" name="CasellaDiTesto 9"/>
          <p:cNvSpPr txBox="1"/>
          <p:nvPr/>
        </p:nvSpPr>
        <p:spPr>
          <a:xfrm>
            <a:off x="7524750" y="9659083"/>
            <a:ext cx="9277350" cy="37959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1800" dirty="0">
                <a:solidFill>
                  <a:schemeClr val="bg1">
                    <a:lumMod val="6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In collaborazione con il Centro Studi e Cultura d’Impresa di</a:t>
            </a:r>
          </a:p>
        </p:txBody>
      </p:sp>
      <p:pic>
        <p:nvPicPr>
          <p:cNvPr id="1027" name="Picture 3" descr="Y:\Loghi\COSMETICA ITALIA\Logo istituzionale_Cosmetica Italia_GRIGI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43900" y="10363198"/>
            <a:ext cx="7668000" cy="1535414"/>
          </a:xfrm>
          <a:prstGeom prst="rect">
            <a:avLst/>
          </a:prstGeom>
          <a:noFill/>
        </p:spPr>
      </p:pic>
      <p:sp>
        <p:nvSpPr>
          <p:cNvPr id="12" name="CasellaDiTesto 11"/>
          <p:cNvSpPr txBox="1"/>
          <p:nvPr/>
        </p:nvSpPr>
        <p:spPr>
          <a:xfrm>
            <a:off x="0" y="1602074"/>
            <a:ext cx="24384000" cy="268791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9600" b="1" i="0" u="none" strike="noStrike" cap="none" spc="0" normalizeH="0" baseline="0" dirty="0">
                <a:ln>
                  <a:noFill/>
                </a:ln>
                <a:solidFill>
                  <a:srgbClr val="876028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Helvetica Neue"/>
              </a:rPr>
              <a:t>GRAZIE</a:t>
            </a:r>
          </a:p>
          <a:p>
            <a:r>
              <a:rPr lang="it-IT" sz="7200" dirty="0">
                <a:solidFill>
                  <a:srgbClr val="876028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Gian Andrea Positano</a:t>
            </a:r>
            <a:endParaRPr lang="it-IT" sz="5400" dirty="0">
              <a:solidFill>
                <a:srgbClr val="876028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140"/>
          <p:cNvSpPr/>
          <p:nvPr/>
        </p:nvSpPr>
        <p:spPr>
          <a:xfrm>
            <a:off x="548235" y="66669"/>
            <a:ext cx="23262024" cy="7629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 defTabSz="457200">
              <a:lnSpc>
                <a:spcPct val="120000"/>
              </a:lnSpc>
              <a:defRPr sz="6250" b="1">
                <a:solidFill>
                  <a:srgbClr val="005A9D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it-IT" sz="4000" b="0" i="1" kern="1200" dirty="0">
                <a:solidFill>
                  <a:srgbClr val="BA753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  <a:sym typeface="Helvetica Neue"/>
              </a:rPr>
              <a:t>Elementi strutturali del salone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582396" y="3420834"/>
            <a:ext cx="11228689" cy="53347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2800" b="1" dirty="0">
                <a:solidFill>
                  <a:srgbClr val="876028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Numero di persone che lavorano, titolare incluso:</a:t>
            </a:r>
          </a:p>
        </p:txBody>
      </p:sp>
      <p:sp>
        <p:nvSpPr>
          <p:cNvPr id="13" name="CasellaDiTesto 12"/>
          <p:cNvSpPr txBox="1"/>
          <p:nvPr/>
        </p:nvSpPr>
        <p:spPr>
          <a:xfrm>
            <a:off x="4998352" y="4292968"/>
            <a:ext cx="3806223" cy="133369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3600" b="1" i="0" u="none" strike="noStrike" cap="none" spc="0" normalizeH="0" baseline="0" dirty="0">
                <a:ln>
                  <a:noFill/>
                </a:ln>
                <a:solidFill>
                  <a:schemeClr val="accent1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Helvetica Neue"/>
              </a:rPr>
              <a:t>1-2 persone</a:t>
            </a:r>
          </a:p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4400" b="1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46,4</a:t>
            </a:r>
            <a:r>
              <a:rPr kumimoji="0" lang="it-IT" sz="4400" b="1" i="0" u="none" strike="noStrike" cap="none" spc="0" normalizeH="0" baseline="0" dirty="0">
                <a:ln>
                  <a:noFill/>
                </a:ln>
                <a:solidFill>
                  <a:schemeClr val="accent1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Helvetica Neue"/>
              </a:rPr>
              <a:t>%</a:t>
            </a:r>
          </a:p>
        </p:txBody>
      </p:sp>
      <p:grpSp>
        <p:nvGrpSpPr>
          <p:cNvPr id="17" name="Gruppo 72"/>
          <p:cNvGrpSpPr/>
          <p:nvPr/>
        </p:nvGrpSpPr>
        <p:grpSpPr>
          <a:xfrm>
            <a:off x="665964" y="4154469"/>
            <a:ext cx="623506" cy="1685608"/>
            <a:chOff x="2768587" y="1005813"/>
            <a:chExt cx="172563" cy="534301"/>
          </a:xfrm>
        </p:grpSpPr>
        <p:sp>
          <p:nvSpPr>
            <p:cNvPr id="27" name="Ovale 26"/>
            <p:cNvSpPr/>
            <p:nvPr/>
          </p:nvSpPr>
          <p:spPr>
            <a:xfrm>
              <a:off x="2801913" y="1005813"/>
              <a:ext cx="108000" cy="10800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8" name="Rettangolo arrotondato 27"/>
            <p:cNvSpPr/>
            <p:nvPr/>
          </p:nvSpPr>
          <p:spPr>
            <a:xfrm>
              <a:off x="2811439" y="1324114"/>
              <a:ext cx="39600" cy="216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9" name="Rettangolo arrotondato 28"/>
            <p:cNvSpPr/>
            <p:nvPr/>
          </p:nvSpPr>
          <p:spPr>
            <a:xfrm>
              <a:off x="2860838" y="1324114"/>
              <a:ext cx="39600" cy="216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" name="Rettangolo arrotondato 29"/>
            <p:cNvSpPr/>
            <p:nvPr/>
          </p:nvSpPr>
          <p:spPr>
            <a:xfrm>
              <a:off x="2809159" y="1130762"/>
              <a:ext cx="90000" cy="216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" name="Rettangolo arrotondato 30"/>
            <p:cNvSpPr/>
            <p:nvPr/>
          </p:nvSpPr>
          <p:spPr>
            <a:xfrm>
              <a:off x="2905150" y="1126900"/>
              <a:ext cx="36000" cy="216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2" name="Rettangolo arrotondato 31"/>
            <p:cNvSpPr/>
            <p:nvPr/>
          </p:nvSpPr>
          <p:spPr>
            <a:xfrm>
              <a:off x="2768587" y="1133034"/>
              <a:ext cx="36000" cy="216002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3" name="Rettangolo arrotondato 32"/>
            <p:cNvSpPr/>
            <p:nvPr/>
          </p:nvSpPr>
          <p:spPr>
            <a:xfrm>
              <a:off x="2770147" y="1125780"/>
              <a:ext cx="144000" cy="108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127" name="CasellaDiTesto 126"/>
          <p:cNvSpPr txBox="1"/>
          <p:nvPr/>
        </p:nvSpPr>
        <p:spPr>
          <a:xfrm>
            <a:off x="4998352" y="7348489"/>
            <a:ext cx="3307737" cy="133369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3600" b="1" i="0" u="none" strike="noStrike" cap="none" spc="0" normalizeH="0" baseline="0" dirty="0">
                <a:ln>
                  <a:noFill/>
                </a:ln>
                <a:solidFill>
                  <a:schemeClr val="accent1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Helvetica Neue"/>
              </a:rPr>
              <a:t>3-4 persone</a:t>
            </a:r>
          </a:p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4400" b="1" i="0" u="none" strike="noStrike" cap="none" spc="0" normalizeH="0" baseline="0" dirty="0">
                <a:ln>
                  <a:noFill/>
                </a:ln>
                <a:solidFill>
                  <a:schemeClr val="accent1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Helvetica Neue"/>
              </a:rPr>
              <a:t>31,9%</a:t>
            </a:r>
          </a:p>
        </p:txBody>
      </p:sp>
      <p:sp>
        <p:nvSpPr>
          <p:cNvPr id="128" name="CasellaDiTesto 127"/>
          <p:cNvSpPr txBox="1"/>
          <p:nvPr/>
        </p:nvSpPr>
        <p:spPr>
          <a:xfrm>
            <a:off x="4998353" y="10404010"/>
            <a:ext cx="4363730" cy="133369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3600" b="1" i="0" u="none" strike="noStrike" cap="none" spc="0" normalizeH="0" baseline="0" dirty="0">
                <a:ln>
                  <a:noFill/>
                </a:ln>
                <a:solidFill>
                  <a:schemeClr val="accent1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Helvetica Neue"/>
              </a:rPr>
              <a:t>5 o più persone</a:t>
            </a:r>
          </a:p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4400" b="1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21,7</a:t>
            </a:r>
            <a:r>
              <a:rPr kumimoji="0" lang="it-IT" sz="4400" b="1" i="0" u="none" strike="noStrike" cap="none" spc="0" normalizeH="0" baseline="0" dirty="0">
                <a:ln>
                  <a:noFill/>
                </a:ln>
                <a:solidFill>
                  <a:schemeClr val="accent1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Helvetica Neue"/>
              </a:rPr>
              <a:t>%</a:t>
            </a:r>
          </a:p>
        </p:txBody>
      </p:sp>
      <p:grpSp>
        <p:nvGrpSpPr>
          <p:cNvPr id="94" name="Gruppo 93"/>
          <p:cNvGrpSpPr/>
          <p:nvPr/>
        </p:nvGrpSpPr>
        <p:grpSpPr>
          <a:xfrm>
            <a:off x="653016" y="6366410"/>
            <a:ext cx="2301608" cy="2913631"/>
            <a:chOff x="3694385" y="3175299"/>
            <a:chExt cx="2301608" cy="2913631"/>
          </a:xfrm>
        </p:grpSpPr>
        <p:grpSp>
          <p:nvGrpSpPr>
            <p:cNvPr id="35" name="Gruppo 72"/>
            <p:cNvGrpSpPr/>
            <p:nvPr/>
          </p:nvGrpSpPr>
          <p:grpSpPr>
            <a:xfrm>
              <a:off x="3694385" y="3175299"/>
              <a:ext cx="623477" cy="1685608"/>
              <a:chOff x="2768587" y="1005813"/>
              <a:chExt cx="172555" cy="534301"/>
            </a:xfrm>
          </p:grpSpPr>
          <p:sp>
            <p:nvSpPr>
              <p:cNvPr id="45" name="Ovale 44"/>
              <p:cNvSpPr/>
              <p:nvPr/>
            </p:nvSpPr>
            <p:spPr>
              <a:xfrm>
                <a:off x="2801913" y="1005813"/>
                <a:ext cx="108000" cy="10800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46" name="Rettangolo arrotondato 45"/>
              <p:cNvSpPr/>
              <p:nvPr/>
            </p:nvSpPr>
            <p:spPr>
              <a:xfrm>
                <a:off x="2811439" y="1324114"/>
                <a:ext cx="39600" cy="216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47" name="Rettangolo arrotondato 46"/>
              <p:cNvSpPr/>
              <p:nvPr/>
            </p:nvSpPr>
            <p:spPr>
              <a:xfrm>
                <a:off x="2855965" y="1324114"/>
                <a:ext cx="39600" cy="216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48" name="Rettangolo arrotondato 47"/>
              <p:cNvSpPr/>
              <p:nvPr/>
            </p:nvSpPr>
            <p:spPr>
              <a:xfrm>
                <a:off x="2809159" y="1130762"/>
                <a:ext cx="90000" cy="216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49" name="Rettangolo arrotondato 48"/>
              <p:cNvSpPr/>
              <p:nvPr/>
            </p:nvSpPr>
            <p:spPr>
              <a:xfrm>
                <a:off x="2905142" y="1126900"/>
                <a:ext cx="36000" cy="216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50" name="Rettangolo arrotondato 49"/>
              <p:cNvSpPr/>
              <p:nvPr/>
            </p:nvSpPr>
            <p:spPr>
              <a:xfrm>
                <a:off x="2768587" y="1133034"/>
                <a:ext cx="36000" cy="216002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51" name="Rettangolo arrotondato 50"/>
              <p:cNvSpPr/>
              <p:nvPr/>
            </p:nvSpPr>
            <p:spPr>
              <a:xfrm>
                <a:off x="2770147" y="1125780"/>
                <a:ext cx="144000" cy="108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grpSp>
          <p:nvGrpSpPr>
            <p:cNvPr id="53" name="Gruppo 72"/>
            <p:cNvGrpSpPr/>
            <p:nvPr/>
          </p:nvGrpSpPr>
          <p:grpSpPr>
            <a:xfrm>
              <a:off x="4248564" y="4403322"/>
              <a:ext cx="623477" cy="1685608"/>
              <a:chOff x="2768587" y="1005813"/>
              <a:chExt cx="172555" cy="534301"/>
            </a:xfrm>
          </p:grpSpPr>
          <p:sp>
            <p:nvSpPr>
              <p:cNvPr id="63" name="Ovale 62"/>
              <p:cNvSpPr/>
              <p:nvPr/>
            </p:nvSpPr>
            <p:spPr>
              <a:xfrm>
                <a:off x="2801913" y="1005813"/>
                <a:ext cx="108000" cy="10800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64" name="Rettangolo arrotondato 63"/>
              <p:cNvSpPr/>
              <p:nvPr/>
            </p:nvSpPr>
            <p:spPr>
              <a:xfrm>
                <a:off x="2811439" y="1324114"/>
                <a:ext cx="39600" cy="216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65" name="Rettangolo arrotondato 64"/>
              <p:cNvSpPr/>
              <p:nvPr/>
            </p:nvSpPr>
            <p:spPr>
              <a:xfrm>
                <a:off x="2855964" y="1324114"/>
                <a:ext cx="39600" cy="216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66" name="Rettangolo arrotondato 65"/>
              <p:cNvSpPr/>
              <p:nvPr/>
            </p:nvSpPr>
            <p:spPr>
              <a:xfrm>
                <a:off x="2809159" y="1130762"/>
                <a:ext cx="90000" cy="216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67" name="Rettangolo arrotondato 66"/>
              <p:cNvSpPr/>
              <p:nvPr/>
            </p:nvSpPr>
            <p:spPr>
              <a:xfrm>
                <a:off x="2905142" y="1125188"/>
                <a:ext cx="36000" cy="216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68" name="Rettangolo arrotondato 67"/>
              <p:cNvSpPr/>
              <p:nvPr/>
            </p:nvSpPr>
            <p:spPr>
              <a:xfrm>
                <a:off x="2768587" y="1133034"/>
                <a:ext cx="36000" cy="216002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69" name="Rettangolo arrotondato 68"/>
              <p:cNvSpPr/>
              <p:nvPr/>
            </p:nvSpPr>
            <p:spPr>
              <a:xfrm>
                <a:off x="2770147" y="1125780"/>
                <a:ext cx="144000" cy="108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grpSp>
          <p:nvGrpSpPr>
            <p:cNvPr id="132" name="Gruppo 72"/>
            <p:cNvGrpSpPr/>
            <p:nvPr/>
          </p:nvGrpSpPr>
          <p:grpSpPr>
            <a:xfrm>
              <a:off x="4807920" y="3175299"/>
              <a:ext cx="633894" cy="1685608"/>
              <a:chOff x="2765704" y="1005813"/>
              <a:chExt cx="175438" cy="534301"/>
            </a:xfrm>
          </p:grpSpPr>
          <p:sp>
            <p:nvSpPr>
              <p:cNvPr id="133" name="Ovale 132"/>
              <p:cNvSpPr/>
              <p:nvPr/>
            </p:nvSpPr>
            <p:spPr>
              <a:xfrm>
                <a:off x="2801913" y="1005813"/>
                <a:ext cx="108000" cy="10800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34" name="Rettangolo arrotondato 133"/>
              <p:cNvSpPr/>
              <p:nvPr/>
            </p:nvSpPr>
            <p:spPr>
              <a:xfrm>
                <a:off x="2808556" y="1324114"/>
                <a:ext cx="39600" cy="216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35" name="Rettangolo arrotondato 134"/>
              <p:cNvSpPr/>
              <p:nvPr/>
            </p:nvSpPr>
            <p:spPr>
              <a:xfrm>
                <a:off x="2855965" y="1324114"/>
                <a:ext cx="39600" cy="216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36" name="Rettangolo arrotondato 135"/>
              <p:cNvSpPr/>
              <p:nvPr/>
            </p:nvSpPr>
            <p:spPr>
              <a:xfrm>
                <a:off x="2809159" y="1130762"/>
                <a:ext cx="90000" cy="216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37" name="Rettangolo arrotondato 136"/>
              <p:cNvSpPr/>
              <p:nvPr/>
            </p:nvSpPr>
            <p:spPr>
              <a:xfrm>
                <a:off x="2905142" y="1126900"/>
                <a:ext cx="36000" cy="216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38" name="Rettangolo arrotondato 137"/>
              <p:cNvSpPr/>
              <p:nvPr/>
            </p:nvSpPr>
            <p:spPr>
              <a:xfrm>
                <a:off x="2765704" y="1133034"/>
                <a:ext cx="36000" cy="216002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39" name="Rettangolo arrotondato 138"/>
              <p:cNvSpPr/>
              <p:nvPr/>
            </p:nvSpPr>
            <p:spPr>
              <a:xfrm>
                <a:off x="2770147" y="1125780"/>
                <a:ext cx="144000" cy="108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grpSp>
          <p:nvGrpSpPr>
            <p:cNvPr id="140" name="Gruppo 72"/>
            <p:cNvGrpSpPr/>
            <p:nvPr/>
          </p:nvGrpSpPr>
          <p:grpSpPr>
            <a:xfrm>
              <a:off x="5362099" y="4403322"/>
              <a:ext cx="633894" cy="1685608"/>
              <a:chOff x="2765704" y="1005813"/>
              <a:chExt cx="175438" cy="534301"/>
            </a:xfrm>
          </p:grpSpPr>
          <p:sp>
            <p:nvSpPr>
              <p:cNvPr id="141" name="Ovale 140"/>
              <p:cNvSpPr/>
              <p:nvPr/>
            </p:nvSpPr>
            <p:spPr>
              <a:xfrm>
                <a:off x="2801913" y="1005813"/>
                <a:ext cx="108000" cy="10800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42" name="Rettangolo arrotondato 141"/>
              <p:cNvSpPr/>
              <p:nvPr/>
            </p:nvSpPr>
            <p:spPr>
              <a:xfrm>
                <a:off x="2808556" y="1324114"/>
                <a:ext cx="39600" cy="216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43" name="Rettangolo arrotondato 142"/>
              <p:cNvSpPr/>
              <p:nvPr/>
            </p:nvSpPr>
            <p:spPr>
              <a:xfrm>
                <a:off x="2855964" y="1324114"/>
                <a:ext cx="39600" cy="216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44" name="Rettangolo arrotondato 143"/>
              <p:cNvSpPr/>
              <p:nvPr/>
            </p:nvSpPr>
            <p:spPr>
              <a:xfrm>
                <a:off x="2809159" y="1130762"/>
                <a:ext cx="90000" cy="216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45" name="Rettangolo arrotondato 144"/>
              <p:cNvSpPr/>
              <p:nvPr/>
            </p:nvSpPr>
            <p:spPr>
              <a:xfrm>
                <a:off x="2905142" y="1125188"/>
                <a:ext cx="36000" cy="216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46" name="Rettangolo arrotondato 145"/>
              <p:cNvSpPr/>
              <p:nvPr/>
            </p:nvSpPr>
            <p:spPr>
              <a:xfrm>
                <a:off x="2765704" y="1133034"/>
                <a:ext cx="36000" cy="216002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47" name="Rettangolo arrotondato 146"/>
              <p:cNvSpPr/>
              <p:nvPr/>
            </p:nvSpPr>
            <p:spPr>
              <a:xfrm>
                <a:off x="2770147" y="1125780"/>
                <a:ext cx="144000" cy="108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grpSp>
        <p:nvGrpSpPr>
          <p:cNvPr id="198" name="Gruppo 197"/>
          <p:cNvGrpSpPr/>
          <p:nvPr/>
        </p:nvGrpSpPr>
        <p:grpSpPr>
          <a:xfrm>
            <a:off x="638262" y="9624418"/>
            <a:ext cx="3524245" cy="2952275"/>
            <a:chOff x="7660544" y="2920754"/>
            <a:chExt cx="3524245" cy="2952275"/>
          </a:xfrm>
        </p:grpSpPr>
        <p:grpSp>
          <p:nvGrpSpPr>
            <p:cNvPr id="71" name="Gruppo 72"/>
            <p:cNvGrpSpPr/>
            <p:nvPr/>
          </p:nvGrpSpPr>
          <p:grpSpPr>
            <a:xfrm>
              <a:off x="7660544" y="2959398"/>
              <a:ext cx="623506" cy="1685608"/>
              <a:chOff x="2768587" y="1005813"/>
              <a:chExt cx="172563" cy="534301"/>
            </a:xfrm>
          </p:grpSpPr>
          <p:sp>
            <p:nvSpPr>
              <p:cNvPr id="81" name="Ovale 80"/>
              <p:cNvSpPr/>
              <p:nvPr/>
            </p:nvSpPr>
            <p:spPr>
              <a:xfrm>
                <a:off x="2801913" y="1005813"/>
                <a:ext cx="108000" cy="10800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82" name="Rettangolo arrotondato 81"/>
              <p:cNvSpPr/>
              <p:nvPr/>
            </p:nvSpPr>
            <p:spPr>
              <a:xfrm>
                <a:off x="2811439" y="1324114"/>
                <a:ext cx="39600" cy="216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83" name="Rettangolo arrotondato 82"/>
              <p:cNvSpPr/>
              <p:nvPr/>
            </p:nvSpPr>
            <p:spPr>
              <a:xfrm>
                <a:off x="2855964" y="1324114"/>
                <a:ext cx="39600" cy="216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84" name="Rettangolo arrotondato 83"/>
              <p:cNvSpPr/>
              <p:nvPr/>
            </p:nvSpPr>
            <p:spPr>
              <a:xfrm>
                <a:off x="2809159" y="1130762"/>
                <a:ext cx="90000" cy="216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85" name="Rettangolo arrotondato 84"/>
              <p:cNvSpPr/>
              <p:nvPr/>
            </p:nvSpPr>
            <p:spPr>
              <a:xfrm>
                <a:off x="2905150" y="1125188"/>
                <a:ext cx="36000" cy="216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86" name="Rettangolo arrotondato 85"/>
              <p:cNvSpPr/>
              <p:nvPr/>
            </p:nvSpPr>
            <p:spPr>
              <a:xfrm>
                <a:off x="2768587" y="1133034"/>
                <a:ext cx="36000" cy="216002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87" name="Rettangolo arrotondato 86"/>
              <p:cNvSpPr/>
              <p:nvPr/>
            </p:nvSpPr>
            <p:spPr>
              <a:xfrm>
                <a:off x="2770147" y="1125780"/>
                <a:ext cx="144000" cy="108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grpSp>
          <p:nvGrpSpPr>
            <p:cNvPr id="89" name="Gruppo 72"/>
            <p:cNvGrpSpPr/>
            <p:nvPr/>
          </p:nvGrpSpPr>
          <p:grpSpPr>
            <a:xfrm>
              <a:off x="8197112" y="4187421"/>
              <a:ext cx="641089" cy="1685608"/>
              <a:chOff x="2763720" y="1005813"/>
              <a:chExt cx="177430" cy="534301"/>
            </a:xfrm>
          </p:grpSpPr>
          <p:sp>
            <p:nvSpPr>
              <p:cNvPr id="99" name="Ovale 98"/>
              <p:cNvSpPr/>
              <p:nvPr/>
            </p:nvSpPr>
            <p:spPr>
              <a:xfrm>
                <a:off x="2801913" y="1005813"/>
                <a:ext cx="108000" cy="10800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00" name="Rettangolo arrotondato 99"/>
              <p:cNvSpPr/>
              <p:nvPr/>
            </p:nvSpPr>
            <p:spPr>
              <a:xfrm>
                <a:off x="2811439" y="1324114"/>
                <a:ext cx="39600" cy="216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01" name="Rettangolo arrotondato 100"/>
              <p:cNvSpPr/>
              <p:nvPr/>
            </p:nvSpPr>
            <p:spPr>
              <a:xfrm>
                <a:off x="2860838" y="1324114"/>
                <a:ext cx="39600" cy="216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02" name="Rettangolo arrotondato 101"/>
              <p:cNvSpPr/>
              <p:nvPr/>
            </p:nvSpPr>
            <p:spPr>
              <a:xfrm>
                <a:off x="2809159" y="1130762"/>
                <a:ext cx="90000" cy="216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03" name="Rettangolo arrotondato 102"/>
              <p:cNvSpPr/>
              <p:nvPr/>
            </p:nvSpPr>
            <p:spPr>
              <a:xfrm>
                <a:off x="2905150" y="1130762"/>
                <a:ext cx="36000" cy="216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04" name="Rettangolo arrotondato 103"/>
              <p:cNvSpPr/>
              <p:nvPr/>
            </p:nvSpPr>
            <p:spPr>
              <a:xfrm>
                <a:off x="2763720" y="1133034"/>
                <a:ext cx="36000" cy="216002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05" name="Rettangolo arrotondato 104"/>
              <p:cNvSpPr/>
              <p:nvPr/>
            </p:nvSpPr>
            <p:spPr>
              <a:xfrm>
                <a:off x="2770147" y="1125780"/>
                <a:ext cx="144000" cy="108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grpSp>
          <p:nvGrpSpPr>
            <p:cNvPr id="164" name="Gruppo 163"/>
            <p:cNvGrpSpPr/>
            <p:nvPr/>
          </p:nvGrpSpPr>
          <p:grpSpPr>
            <a:xfrm>
              <a:off x="9908580" y="2920754"/>
              <a:ext cx="627441" cy="1685608"/>
              <a:chOff x="11810559" y="6121154"/>
              <a:chExt cx="627441" cy="1685608"/>
            </a:xfrm>
          </p:grpSpPr>
          <p:sp>
            <p:nvSpPr>
              <p:cNvPr id="117" name="Ovale 116"/>
              <p:cNvSpPr/>
              <p:nvPr/>
            </p:nvSpPr>
            <p:spPr>
              <a:xfrm>
                <a:off x="11934910" y="6121154"/>
                <a:ext cx="390225" cy="340717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18" name="Rettangolo arrotondato 117"/>
              <p:cNvSpPr/>
              <p:nvPr/>
            </p:nvSpPr>
            <p:spPr>
              <a:xfrm>
                <a:off x="11969329" y="7125327"/>
                <a:ext cx="143082" cy="681435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19" name="Rettangolo arrotondato 118"/>
              <p:cNvSpPr/>
              <p:nvPr/>
            </p:nvSpPr>
            <p:spPr>
              <a:xfrm>
                <a:off x="12130232" y="7125327"/>
                <a:ext cx="143082" cy="681435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20" name="Rettangolo arrotondato 119"/>
              <p:cNvSpPr/>
              <p:nvPr/>
            </p:nvSpPr>
            <p:spPr>
              <a:xfrm>
                <a:off x="11961091" y="6515342"/>
                <a:ext cx="325187" cy="681435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21" name="Rettangolo arrotondato 120"/>
              <p:cNvSpPr/>
              <p:nvPr/>
            </p:nvSpPr>
            <p:spPr>
              <a:xfrm>
                <a:off x="12307925" y="6497757"/>
                <a:ext cx="130075" cy="681435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22" name="Rettangolo arrotondato 121"/>
              <p:cNvSpPr/>
              <p:nvPr/>
            </p:nvSpPr>
            <p:spPr>
              <a:xfrm>
                <a:off x="11810559" y="6522510"/>
                <a:ext cx="130075" cy="681441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23" name="Rettangolo arrotondato 122"/>
              <p:cNvSpPr/>
              <p:nvPr/>
            </p:nvSpPr>
            <p:spPr>
              <a:xfrm>
                <a:off x="11820133" y="6499625"/>
                <a:ext cx="520300" cy="340717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sp>
          <p:nvSpPr>
            <p:cNvPr id="126" name="Croce 125"/>
            <p:cNvSpPr/>
            <p:nvPr/>
          </p:nvSpPr>
          <p:spPr>
            <a:xfrm>
              <a:off x="10320789" y="4767857"/>
              <a:ext cx="864000" cy="864000"/>
            </a:xfrm>
            <a:prstGeom prst="mathPlus">
              <a:avLst>
                <a:gd name="adj1" fmla="val 16129"/>
              </a:avLst>
            </a:prstGeom>
            <a:solidFill>
              <a:schemeClr val="bg1">
                <a:lumMod val="85000"/>
              </a:schemeClr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it-IT" sz="5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endParaRPr>
            </a:p>
          </p:txBody>
        </p:sp>
        <p:grpSp>
          <p:nvGrpSpPr>
            <p:cNvPr id="148" name="Gruppo 72"/>
            <p:cNvGrpSpPr/>
            <p:nvPr/>
          </p:nvGrpSpPr>
          <p:grpSpPr>
            <a:xfrm>
              <a:off x="8803544" y="2959398"/>
              <a:ext cx="623506" cy="1685608"/>
              <a:chOff x="2768587" y="1005813"/>
              <a:chExt cx="172563" cy="534301"/>
            </a:xfrm>
          </p:grpSpPr>
          <p:sp>
            <p:nvSpPr>
              <p:cNvPr id="149" name="Ovale 148"/>
              <p:cNvSpPr/>
              <p:nvPr/>
            </p:nvSpPr>
            <p:spPr>
              <a:xfrm>
                <a:off x="2801913" y="1005813"/>
                <a:ext cx="108000" cy="10800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50" name="Rettangolo arrotondato 149"/>
              <p:cNvSpPr/>
              <p:nvPr/>
            </p:nvSpPr>
            <p:spPr>
              <a:xfrm>
                <a:off x="2811439" y="1324114"/>
                <a:ext cx="39600" cy="216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51" name="Rettangolo arrotondato 150"/>
              <p:cNvSpPr/>
              <p:nvPr/>
            </p:nvSpPr>
            <p:spPr>
              <a:xfrm>
                <a:off x="2855964" y="1324114"/>
                <a:ext cx="39600" cy="216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52" name="Rettangolo arrotondato 151"/>
              <p:cNvSpPr/>
              <p:nvPr/>
            </p:nvSpPr>
            <p:spPr>
              <a:xfrm>
                <a:off x="2809159" y="1130762"/>
                <a:ext cx="90000" cy="216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53" name="Rettangolo arrotondato 152"/>
              <p:cNvSpPr/>
              <p:nvPr/>
            </p:nvSpPr>
            <p:spPr>
              <a:xfrm>
                <a:off x="2905150" y="1125188"/>
                <a:ext cx="36000" cy="216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54" name="Rettangolo arrotondato 153"/>
              <p:cNvSpPr/>
              <p:nvPr/>
            </p:nvSpPr>
            <p:spPr>
              <a:xfrm>
                <a:off x="2768587" y="1133034"/>
                <a:ext cx="36000" cy="216002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55" name="Rettangolo arrotondato 154"/>
              <p:cNvSpPr/>
              <p:nvPr/>
            </p:nvSpPr>
            <p:spPr>
              <a:xfrm>
                <a:off x="2770147" y="1125780"/>
                <a:ext cx="144000" cy="108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grpSp>
          <p:nvGrpSpPr>
            <p:cNvPr id="156" name="Gruppo 72"/>
            <p:cNvGrpSpPr/>
            <p:nvPr/>
          </p:nvGrpSpPr>
          <p:grpSpPr>
            <a:xfrm>
              <a:off x="9340112" y="4187421"/>
              <a:ext cx="641089" cy="1685608"/>
              <a:chOff x="2763720" y="1005813"/>
              <a:chExt cx="177430" cy="534301"/>
            </a:xfrm>
          </p:grpSpPr>
          <p:sp>
            <p:nvSpPr>
              <p:cNvPr id="157" name="Ovale 156"/>
              <p:cNvSpPr/>
              <p:nvPr/>
            </p:nvSpPr>
            <p:spPr>
              <a:xfrm>
                <a:off x="2801913" y="1005813"/>
                <a:ext cx="108000" cy="10800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58" name="Rettangolo arrotondato 157"/>
              <p:cNvSpPr/>
              <p:nvPr/>
            </p:nvSpPr>
            <p:spPr>
              <a:xfrm>
                <a:off x="2811439" y="1324114"/>
                <a:ext cx="39600" cy="216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59" name="Rettangolo arrotondato 158"/>
              <p:cNvSpPr/>
              <p:nvPr/>
            </p:nvSpPr>
            <p:spPr>
              <a:xfrm>
                <a:off x="2860838" y="1324114"/>
                <a:ext cx="39600" cy="216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60" name="Rettangolo arrotondato 159"/>
              <p:cNvSpPr/>
              <p:nvPr/>
            </p:nvSpPr>
            <p:spPr>
              <a:xfrm>
                <a:off x="2809159" y="1130762"/>
                <a:ext cx="90000" cy="216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61" name="Rettangolo arrotondato 160"/>
              <p:cNvSpPr/>
              <p:nvPr/>
            </p:nvSpPr>
            <p:spPr>
              <a:xfrm>
                <a:off x="2905150" y="1130762"/>
                <a:ext cx="36000" cy="216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62" name="Rettangolo arrotondato 161"/>
              <p:cNvSpPr/>
              <p:nvPr/>
            </p:nvSpPr>
            <p:spPr>
              <a:xfrm>
                <a:off x="2763720" y="1133034"/>
                <a:ext cx="36000" cy="216002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63" name="Rettangolo arrotondato 162"/>
              <p:cNvSpPr/>
              <p:nvPr/>
            </p:nvSpPr>
            <p:spPr>
              <a:xfrm>
                <a:off x="2770147" y="1125780"/>
                <a:ext cx="144000" cy="108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sp>
        <p:nvSpPr>
          <p:cNvPr id="165" name="CasellaDiTesto 164"/>
          <p:cNvSpPr txBox="1"/>
          <p:nvPr/>
        </p:nvSpPr>
        <p:spPr>
          <a:xfrm>
            <a:off x="12846007" y="3420834"/>
            <a:ext cx="8979276" cy="53347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2800" b="1" dirty="0">
                <a:solidFill>
                  <a:srgbClr val="876028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Tipologia di appartenenza del salone:</a:t>
            </a:r>
          </a:p>
        </p:txBody>
      </p:sp>
      <p:graphicFrame>
        <p:nvGraphicFramePr>
          <p:cNvPr id="184" name="Grafico 183"/>
          <p:cNvGraphicFramePr/>
          <p:nvPr>
            <p:extLst>
              <p:ext uri="{D42A27DB-BD31-4B8C-83A1-F6EECF244321}">
                <p14:modId xmlns:p14="http://schemas.microsoft.com/office/powerpoint/2010/main" val="4222268765"/>
              </p:ext>
            </p:extLst>
          </p:nvPr>
        </p:nvGraphicFramePr>
        <p:xfrm>
          <a:off x="12306300" y="3857152"/>
          <a:ext cx="10562343" cy="77531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85" name="CasellaDiTesto 184"/>
          <p:cNvSpPr txBox="1"/>
          <p:nvPr/>
        </p:nvSpPr>
        <p:spPr>
          <a:xfrm>
            <a:off x="19536963" y="9831944"/>
            <a:ext cx="2463032" cy="133369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3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</a:t>
            </a:r>
            <a:r>
              <a:rPr kumimoji="0" lang="it-IT" sz="3600" b="1" i="0" u="none" strike="noStrike" cap="none" spc="0" normalizeH="0" baseline="0" dirty="0">
                <a:ln>
                  <a:noFill/>
                </a:ln>
                <a:solidFill>
                  <a:schemeClr val="accent5">
                    <a:lumMod val="40000"/>
                    <a:lumOff val="60000"/>
                  </a:schemeClr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Helvetica Neue"/>
              </a:rPr>
              <a:t>onna</a:t>
            </a:r>
          </a:p>
          <a:p>
            <a:pPr marL="0" marR="0" indent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44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13,0</a:t>
            </a:r>
            <a:r>
              <a:rPr kumimoji="0" lang="it-IT" sz="4400" b="1" i="0" u="none" strike="noStrike" cap="none" spc="0" normalizeH="0" baseline="0" dirty="0">
                <a:ln>
                  <a:noFill/>
                </a:ln>
                <a:solidFill>
                  <a:schemeClr val="accent5">
                    <a:lumMod val="40000"/>
                    <a:lumOff val="60000"/>
                  </a:schemeClr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Helvetica Neue"/>
              </a:rPr>
              <a:t>%</a:t>
            </a:r>
          </a:p>
        </p:txBody>
      </p:sp>
      <p:sp>
        <p:nvSpPr>
          <p:cNvPr id="186" name="CasellaDiTesto 185"/>
          <p:cNvSpPr txBox="1"/>
          <p:nvPr/>
        </p:nvSpPr>
        <p:spPr>
          <a:xfrm>
            <a:off x="19847859" y="7463424"/>
            <a:ext cx="2463032" cy="133369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3600" b="1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U</a:t>
            </a:r>
            <a:r>
              <a:rPr kumimoji="0" lang="it-IT" sz="3600" b="1" i="0" u="none" strike="noStrike" cap="none" spc="0" normalizeH="0" baseline="0" dirty="0">
                <a:ln>
                  <a:noFill/>
                </a:ln>
                <a:solidFill>
                  <a:schemeClr val="accent1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Helvetica Neue"/>
              </a:rPr>
              <a:t>omo</a:t>
            </a:r>
            <a:endParaRPr kumimoji="0" lang="it-IT" sz="3200" b="1" i="0" u="none" strike="noStrike" cap="none" spc="0" normalizeH="0" baseline="0" dirty="0">
              <a:ln>
                <a:noFill/>
              </a:ln>
              <a:solidFill>
                <a:schemeClr val="accent1"/>
              </a:solidFill>
              <a:effectLst/>
              <a:uFillTx/>
              <a:latin typeface="Verdana" panose="020B0604030504040204" pitchFamily="34" charset="0"/>
              <a:ea typeface="Verdana" panose="020B0604030504040204" pitchFamily="34" charset="0"/>
              <a:sym typeface="Helvetica Neue"/>
            </a:endParaRPr>
          </a:p>
          <a:p>
            <a:pPr marL="0" marR="0" indent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4400" b="1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8,7</a:t>
            </a:r>
            <a:r>
              <a:rPr kumimoji="0" lang="it-IT" sz="4400" b="1" i="0" u="none" strike="noStrike" cap="none" spc="0" normalizeH="0" baseline="0" dirty="0">
                <a:ln>
                  <a:noFill/>
                </a:ln>
                <a:solidFill>
                  <a:schemeClr val="accent1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Helvetica Neue"/>
              </a:rPr>
              <a:t>%</a:t>
            </a:r>
          </a:p>
        </p:txBody>
      </p:sp>
      <p:sp>
        <p:nvSpPr>
          <p:cNvPr id="187" name="CasellaDiTesto 186"/>
          <p:cNvSpPr txBox="1"/>
          <p:nvPr/>
        </p:nvSpPr>
        <p:spPr>
          <a:xfrm>
            <a:off x="12262031" y="4679123"/>
            <a:ext cx="2463032" cy="133369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3600" b="1" dirty="0">
                <a:solidFill>
                  <a:srgbClr val="C25F0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U</a:t>
            </a:r>
            <a:r>
              <a:rPr kumimoji="0" lang="it-IT" sz="3600" b="1" i="0" u="none" strike="noStrike" cap="none" spc="0" normalizeH="0" baseline="0" dirty="0">
                <a:ln>
                  <a:noFill/>
                </a:ln>
                <a:solidFill>
                  <a:srgbClr val="C25F0E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Helvetica Neue"/>
              </a:rPr>
              <a:t>nisex</a:t>
            </a:r>
            <a:endParaRPr kumimoji="0" lang="it-IT" sz="3200" b="1" i="0" u="none" strike="noStrike" cap="none" spc="0" normalizeH="0" baseline="0" dirty="0">
              <a:ln>
                <a:noFill/>
              </a:ln>
              <a:solidFill>
                <a:srgbClr val="C25F0E"/>
              </a:solidFill>
              <a:effectLst/>
              <a:uFillTx/>
              <a:latin typeface="Verdana" panose="020B0604030504040204" pitchFamily="34" charset="0"/>
              <a:ea typeface="Verdana" panose="020B0604030504040204" pitchFamily="34" charset="0"/>
              <a:sym typeface="Helvetica Neue"/>
            </a:endParaRPr>
          </a:p>
          <a:p>
            <a:pPr marL="0" marR="0" indent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4400" b="1" dirty="0">
                <a:solidFill>
                  <a:srgbClr val="C25F0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78,3%</a:t>
            </a:r>
            <a:endParaRPr kumimoji="0" lang="it-IT" sz="4400" b="1" i="0" u="none" strike="noStrike" cap="none" spc="0" normalizeH="0" baseline="0" dirty="0">
              <a:ln>
                <a:noFill/>
              </a:ln>
              <a:solidFill>
                <a:srgbClr val="C25F0E"/>
              </a:solidFill>
              <a:effectLst/>
              <a:uFillTx/>
              <a:latin typeface="Verdana" panose="020B0604030504040204" pitchFamily="34" charset="0"/>
              <a:ea typeface="Verdana" panose="020B0604030504040204" pitchFamily="34" charset="0"/>
              <a:sym typeface="Helvetica Neue"/>
            </a:endParaRPr>
          </a:p>
        </p:txBody>
      </p:sp>
      <p:grpSp>
        <p:nvGrpSpPr>
          <p:cNvPr id="199" name="Gruppo 72"/>
          <p:cNvGrpSpPr/>
          <p:nvPr/>
        </p:nvGrpSpPr>
        <p:grpSpPr>
          <a:xfrm>
            <a:off x="1770864" y="4154469"/>
            <a:ext cx="623506" cy="1685608"/>
            <a:chOff x="2768587" y="1005813"/>
            <a:chExt cx="172563" cy="534301"/>
          </a:xfrm>
        </p:grpSpPr>
        <p:sp>
          <p:nvSpPr>
            <p:cNvPr id="200" name="Ovale 199"/>
            <p:cNvSpPr/>
            <p:nvPr/>
          </p:nvSpPr>
          <p:spPr>
            <a:xfrm>
              <a:off x="2801913" y="1005813"/>
              <a:ext cx="108000" cy="10800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01" name="Rettangolo arrotondato 200"/>
            <p:cNvSpPr/>
            <p:nvPr/>
          </p:nvSpPr>
          <p:spPr>
            <a:xfrm>
              <a:off x="2811439" y="1324114"/>
              <a:ext cx="39600" cy="216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02" name="Rettangolo arrotondato 201"/>
            <p:cNvSpPr/>
            <p:nvPr/>
          </p:nvSpPr>
          <p:spPr>
            <a:xfrm>
              <a:off x="2860838" y="1324114"/>
              <a:ext cx="39600" cy="216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03" name="Rettangolo arrotondato 202"/>
            <p:cNvSpPr/>
            <p:nvPr/>
          </p:nvSpPr>
          <p:spPr>
            <a:xfrm>
              <a:off x="2809159" y="1130762"/>
              <a:ext cx="90000" cy="216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04" name="Rettangolo arrotondato 203"/>
            <p:cNvSpPr/>
            <p:nvPr/>
          </p:nvSpPr>
          <p:spPr>
            <a:xfrm>
              <a:off x="2905150" y="1126900"/>
              <a:ext cx="36000" cy="216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05" name="Rettangolo arrotondato 204"/>
            <p:cNvSpPr/>
            <p:nvPr/>
          </p:nvSpPr>
          <p:spPr>
            <a:xfrm>
              <a:off x="2768587" y="1133034"/>
              <a:ext cx="36000" cy="216002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06" name="Rettangolo arrotondato 205"/>
            <p:cNvSpPr/>
            <p:nvPr/>
          </p:nvSpPr>
          <p:spPr>
            <a:xfrm>
              <a:off x="2770147" y="1125780"/>
              <a:ext cx="144000" cy="108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107" name="Shape 140">
            <a:extLst>
              <a:ext uri="{FF2B5EF4-FFF2-40B4-BE49-F238E27FC236}">
                <a16:creationId xmlns:a16="http://schemas.microsoft.com/office/drawing/2014/main" id="{05344E49-90E0-4365-85BB-3BAC35E5D28A}"/>
              </a:ext>
            </a:extLst>
          </p:cNvPr>
          <p:cNvSpPr/>
          <p:nvPr/>
        </p:nvSpPr>
        <p:spPr>
          <a:xfrm>
            <a:off x="548235" y="1494400"/>
            <a:ext cx="23262024" cy="12105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 defTabSz="457200">
              <a:lnSpc>
                <a:spcPct val="120000"/>
              </a:lnSpc>
              <a:defRPr sz="6250" b="1">
                <a:solidFill>
                  <a:srgbClr val="005A9D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lnSpc>
                <a:spcPct val="100000"/>
              </a:lnSpc>
            </a:pPr>
            <a:r>
              <a:rPr lang="it-IT" sz="3600" b="0" i="1" dirty="0">
                <a:solidFill>
                  <a:srgbClr val="9E000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  <a:sym typeface="Helvetica Neue"/>
              </a:rPr>
              <a:t>Si registra nell’ultimo anno un aumento del numero di persone che lavorano all’interno del salone e maggior diversificazione dell’offerta con un orientamento importante verso i saloni unisex.</a:t>
            </a:r>
            <a:endParaRPr lang="it-IT" sz="4800" b="0" i="1" dirty="0">
              <a:solidFill>
                <a:srgbClr val="9E0000"/>
              </a:solidFill>
              <a:latin typeface="Verdana" panose="020B0604030504040204" pitchFamily="34" charset="0"/>
              <a:ea typeface="Verdana" panose="020B0604030504040204" pitchFamily="34" charset="0"/>
              <a:cs typeface="+mn-cs"/>
              <a:sym typeface="Helvetica Neue"/>
            </a:endParaRPr>
          </a:p>
        </p:txBody>
      </p:sp>
      <p:sp>
        <p:nvSpPr>
          <p:cNvPr id="108" name="CasellaDiTesto 107">
            <a:extLst>
              <a:ext uri="{FF2B5EF4-FFF2-40B4-BE49-F238E27FC236}">
                <a16:creationId xmlns:a16="http://schemas.microsoft.com/office/drawing/2014/main" id="{39D7CE05-C4C4-4840-BDC8-9A55ADF342C2}"/>
              </a:ext>
            </a:extLst>
          </p:cNvPr>
          <p:cNvSpPr txBox="1"/>
          <p:nvPr/>
        </p:nvSpPr>
        <p:spPr>
          <a:xfrm>
            <a:off x="-25400" y="12812776"/>
            <a:ext cx="7696200" cy="84125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2400" b="0" i="0" u="none" strike="noStrike" cap="none" spc="0" normalizeH="0" baseline="0" dirty="0">
                <a:ln>
                  <a:noFill/>
                </a:ln>
                <a:solidFill>
                  <a:srgbClr val="014F95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Helvetica Neue"/>
              </a:rPr>
              <a:t>Elaborazione Centro Studi di Cosmetica Italia.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2400" dirty="0">
                <a:solidFill>
                  <a:srgbClr val="014F9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Valori percentuali.</a:t>
            </a:r>
            <a:endParaRPr kumimoji="0" lang="it-IT" sz="2400" b="0" i="0" u="none" strike="noStrike" cap="none" spc="0" normalizeH="0" baseline="0" dirty="0">
              <a:ln>
                <a:noFill/>
              </a:ln>
              <a:solidFill>
                <a:srgbClr val="014F95"/>
              </a:solidFill>
              <a:effectLst/>
              <a:uFillTx/>
              <a:latin typeface="Verdana" panose="020B0604030504040204" pitchFamily="34" charset="0"/>
              <a:ea typeface="Verdana" panose="020B0604030504040204" pitchFamily="34" charset="0"/>
              <a:sym typeface="Helvetica Neue"/>
            </a:endParaRPr>
          </a:p>
        </p:txBody>
      </p:sp>
      <p:sp>
        <p:nvSpPr>
          <p:cNvPr id="109" name="Shape 140">
            <a:extLst>
              <a:ext uri="{FF2B5EF4-FFF2-40B4-BE49-F238E27FC236}">
                <a16:creationId xmlns:a16="http://schemas.microsoft.com/office/drawing/2014/main" id="{2E4DD4FA-BFF9-4613-BD83-6A6A6A490B19}"/>
              </a:ext>
            </a:extLst>
          </p:cNvPr>
          <p:cNvSpPr/>
          <p:nvPr/>
        </p:nvSpPr>
        <p:spPr>
          <a:xfrm>
            <a:off x="9629875" y="12086125"/>
            <a:ext cx="4327790" cy="4987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 defTabSz="457200">
              <a:lnSpc>
                <a:spcPct val="120000"/>
              </a:lnSpc>
              <a:defRPr sz="6250" b="1">
                <a:solidFill>
                  <a:srgbClr val="005A9D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it-IT" sz="2400" dirty="0">
                <a:solidFill>
                  <a:srgbClr val="BA753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  <a:sym typeface="Helvetica Neue"/>
              </a:rPr>
              <a:t>Base: 922 rispondenti</a:t>
            </a:r>
            <a:endParaRPr lang="it-IT" sz="2400" i="1" dirty="0">
              <a:solidFill>
                <a:srgbClr val="BA7530"/>
              </a:solidFill>
              <a:latin typeface="Verdana" panose="020B0604030504040204" pitchFamily="34" charset="0"/>
              <a:ea typeface="Verdana" panose="020B0604030504040204" pitchFamily="34" charset="0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683589901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140"/>
          <p:cNvSpPr/>
          <p:nvPr/>
        </p:nvSpPr>
        <p:spPr>
          <a:xfrm>
            <a:off x="548235" y="66669"/>
            <a:ext cx="23262024" cy="7629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 defTabSz="457200">
              <a:lnSpc>
                <a:spcPct val="120000"/>
              </a:lnSpc>
              <a:defRPr sz="6250" b="1">
                <a:solidFill>
                  <a:srgbClr val="005A9D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it-IT" sz="4000" b="0" i="1" kern="1200" dirty="0">
                <a:solidFill>
                  <a:srgbClr val="BA753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  <a:sym typeface="Helvetica Neue"/>
              </a:rPr>
              <a:t>Nell’ultimo anno, il numero degli addetti nel salone è ....</a:t>
            </a:r>
          </a:p>
        </p:txBody>
      </p:sp>
      <p:sp>
        <p:nvSpPr>
          <p:cNvPr id="112" name="CasellaDiTesto 111">
            <a:extLst>
              <a:ext uri="{FF2B5EF4-FFF2-40B4-BE49-F238E27FC236}">
                <a16:creationId xmlns:a16="http://schemas.microsoft.com/office/drawing/2014/main" id="{65A0638C-15AE-479F-81DD-12E1E2E59458}"/>
              </a:ext>
            </a:extLst>
          </p:cNvPr>
          <p:cNvSpPr txBox="1"/>
          <p:nvPr/>
        </p:nvSpPr>
        <p:spPr>
          <a:xfrm>
            <a:off x="-25400" y="12812776"/>
            <a:ext cx="7696200" cy="84125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2400" b="0" i="0" u="none" strike="noStrike" cap="none" spc="0" normalizeH="0" baseline="0" dirty="0">
                <a:ln>
                  <a:noFill/>
                </a:ln>
                <a:solidFill>
                  <a:srgbClr val="014F95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Helvetica Neue"/>
              </a:rPr>
              <a:t>Elaborazione Centro Studi di Cosmetica Italia.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2400" dirty="0">
                <a:solidFill>
                  <a:srgbClr val="014F9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Valori percentuali.</a:t>
            </a:r>
            <a:endParaRPr kumimoji="0" lang="it-IT" sz="2400" b="0" i="0" u="none" strike="noStrike" cap="none" spc="0" normalizeH="0" baseline="0" dirty="0">
              <a:ln>
                <a:noFill/>
              </a:ln>
              <a:solidFill>
                <a:srgbClr val="014F95"/>
              </a:solidFill>
              <a:effectLst/>
              <a:uFillTx/>
              <a:latin typeface="Verdana" panose="020B0604030504040204" pitchFamily="34" charset="0"/>
              <a:ea typeface="Verdana" panose="020B0604030504040204" pitchFamily="34" charset="0"/>
              <a:sym typeface="Helvetica Neue"/>
            </a:endParaRPr>
          </a:p>
        </p:txBody>
      </p:sp>
      <p:graphicFrame>
        <p:nvGraphicFramePr>
          <p:cNvPr id="3" name="Grafico 2">
            <a:extLst>
              <a:ext uri="{FF2B5EF4-FFF2-40B4-BE49-F238E27FC236}">
                <a16:creationId xmlns:a16="http://schemas.microsoft.com/office/drawing/2014/main" id="{3ED9B2F3-22F4-BDBB-0159-1FB52009CE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55613395"/>
              </p:ext>
            </p:extLst>
          </p:nvPr>
        </p:nvGraphicFramePr>
        <p:xfrm>
          <a:off x="3529584" y="2151598"/>
          <a:ext cx="14032994" cy="86722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Shape 140">
            <a:extLst>
              <a:ext uri="{FF2B5EF4-FFF2-40B4-BE49-F238E27FC236}">
                <a16:creationId xmlns:a16="http://schemas.microsoft.com/office/drawing/2014/main" id="{149B1658-4B84-9FA4-4751-F79E003F155E}"/>
              </a:ext>
            </a:extLst>
          </p:cNvPr>
          <p:cNvSpPr/>
          <p:nvPr/>
        </p:nvSpPr>
        <p:spPr>
          <a:xfrm>
            <a:off x="9629875" y="12086125"/>
            <a:ext cx="4327790" cy="4987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 defTabSz="457200">
              <a:lnSpc>
                <a:spcPct val="120000"/>
              </a:lnSpc>
              <a:defRPr sz="6250" b="1">
                <a:solidFill>
                  <a:srgbClr val="005A9D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it-IT" sz="2400" dirty="0">
                <a:solidFill>
                  <a:srgbClr val="BA753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  <a:sym typeface="Helvetica Neue"/>
              </a:rPr>
              <a:t>Base: 922 rispondenti</a:t>
            </a:r>
            <a:endParaRPr lang="it-IT" sz="2400" i="1" dirty="0">
              <a:solidFill>
                <a:srgbClr val="BA7530"/>
              </a:solidFill>
              <a:latin typeface="Verdana" panose="020B0604030504040204" pitchFamily="34" charset="0"/>
              <a:ea typeface="Verdana" panose="020B0604030504040204" pitchFamily="34" charset="0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847868655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Grafico 18"/>
          <p:cNvGraphicFramePr/>
          <p:nvPr>
            <p:extLst>
              <p:ext uri="{D42A27DB-BD31-4B8C-83A1-F6EECF244321}">
                <p14:modId xmlns:p14="http://schemas.microsoft.com/office/powerpoint/2010/main" val="4290437870"/>
              </p:ext>
            </p:extLst>
          </p:nvPr>
        </p:nvGraphicFramePr>
        <p:xfrm>
          <a:off x="1468167" y="4094485"/>
          <a:ext cx="7864280" cy="60998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1" name="CasellaDiTesto 20"/>
          <p:cNvSpPr txBox="1"/>
          <p:nvPr/>
        </p:nvSpPr>
        <p:spPr>
          <a:xfrm>
            <a:off x="883380" y="2529895"/>
            <a:ext cx="7118023" cy="96436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it-IT" sz="2800" b="1" dirty="0">
                <a:solidFill>
                  <a:srgbClr val="876028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Prezzo colorazione a testa intera su capelli di media lunghezza</a:t>
            </a:r>
          </a:p>
        </p:txBody>
      </p:sp>
      <p:sp>
        <p:nvSpPr>
          <p:cNvPr id="23" name="Ovale 22"/>
          <p:cNvSpPr/>
          <p:nvPr/>
        </p:nvSpPr>
        <p:spPr>
          <a:xfrm>
            <a:off x="8104362" y="4659860"/>
            <a:ext cx="900000" cy="90000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24" name="Tabella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2847824"/>
              </p:ext>
            </p:extLst>
          </p:nvPr>
        </p:nvGraphicFramePr>
        <p:xfrm>
          <a:off x="9376652" y="4488173"/>
          <a:ext cx="2408017" cy="47810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080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2951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3200" dirty="0">
                          <a:solidFill>
                            <a:schemeClr val="bg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Fino a 20€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951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3200" dirty="0">
                          <a:solidFill>
                            <a:schemeClr val="bg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21-30€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2951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3200" dirty="0">
                          <a:solidFill>
                            <a:schemeClr val="bg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31-40€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9255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3200" dirty="0">
                          <a:solidFill>
                            <a:schemeClr val="bg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Oltre 40€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5" name="Ovale 24"/>
          <p:cNvSpPr/>
          <p:nvPr/>
        </p:nvSpPr>
        <p:spPr>
          <a:xfrm>
            <a:off x="8104362" y="5795939"/>
            <a:ext cx="900000" cy="900000"/>
          </a:xfrm>
          <a:prstGeom prst="ellipse">
            <a:avLst/>
          </a:prstGeom>
          <a:solidFill>
            <a:srgbClr val="8760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Ovale 25"/>
          <p:cNvSpPr/>
          <p:nvPr/>
        </p:nvSpPr>
        <p:spPr>
          <a:xfrm>
            <a:off x="8104362" y="6932018"/>
            <a:ext cx="900000" cy="900000"/>
          </a:xfrm>
          <a:prstGeom prst="ellipse">
            <a:avLst/>
          </a:prstGeom>
          <a:solidFill>
            <a:srgbClr val="C25F0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7" name="Ovale 26"/>
          <p:cNvSpPr/>
          <p:nvPr/>
        </p:nvSpPr>
        <p:spPr>
          <a:xfrm>
            <a:off x="8104362" y="8068098"/>
            <a:ext cx="900000" cy="900000"/>
          </a:xfrm>
          <a:prstGeom prst="ellipse">
            <a:avLst/>
          </a:prstGeom>
          <a:solidFill>
            <a:srgbClr val="E2D6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Shape 140">
            <a:extLst>
              <a:ext uri="{FF2B5EF4-FFF2-40B4-BE49-F238E27FC236}">
                <a16:creationId xmlns:a16="http://schemas.microsoft.com/office/drawing/2014/main" id="{35DD4228-6F6E-47BF-A317-7E9906BD0ABE}"/>
              </a:ext>
            </a:extLst>
          </p:cNvPr>
          <p:cNvSpPr/>
          <p:nvPr/>
        </p:nvSpPr>
        <p:spPr>
          <a:xfrm>
            <a:off x="548235" y="66669"/>
            <a:ext cx="23262024" cy="7629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 defTabSz="457200">
              <a:lnSpc>
                <a:spcPct val="120000"/>
              </a:lnSpc>
              <a:defRPr sz="6250" b="1">
                <a:solidFill>
                  <a:srgbClr val="005A9D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it-IT" sz="4000" b="0" i="1" kern="1200" dirty="0">
                <a:solidFill>
                  <a:srgbClr val="BA753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  <a:sym typeface="Helvetica Neue"/>
              </a:rPr>
              <a:t>I principali trattamenti legati alla colorazione</a:t>
            </a:r>
          </a:p>
        </p:txBody>
      </p:sp>
      <p:grpSp>
        <p:nvGrpSpPr>
          <p:cNvPr id="5" name="Gruppo 4">
            <a:extLst>
              <a:ext uri="{FF2B5EF4-FFF2-40B4-BE49-F238E27FC236}">
                <a16:creationId xmlns:a16="http://schemas.microsoft.com/office/drawing/2014/main" id="{748A7002-62C5-4B4C-8C2E-5C6A21F81C8A}"/>
              </a:ext>
            </a:extLst>
          </p:cNvPr>
          <p:cNvGrpSpPr/>
          <p:nvPr/>
        </p:nvGrpSpPr>
        <p:grpSpPr>
          <a:xfrm>
            <a:off x="3352206" y="5429439"/>
            <a:ext cx="2256085" cy="3216849"/>
            <a:chOff x="3744494" y="6077236"/>
            <a:chExt cx="2963510" cy="4309939"/>
          </a:xfrm>
        </p:grpSpPr>
        <p:grpSp>
          <p:nvGrpSpPr>
            <p:cNvPr id="86" name="Gruppo 85"/>
            <p:cNvGrpSpPr/>
            <p:nvPr/>
          </p:nvGrpSpPr>
          <p:grpSpPr>
            <a:xfrm>
              <a:off x="3990596" y="6077236"/>
              <a:ext cx="2226123" cy="1714216"/>
              <a:chOff x="1317522" y="4301477"/>
              <a:chExt cx="1729907" cy="1264053"/>
            </a:xfrm>
          </p:grpSpPr>
          <p:sp>
            <p:nvSpPr>
              <p:cNvPr id="87" name="Ovale 86"/>
              <p:cNvSpPr/>
              <p:nvPr/>
            </p:nvSpPr>
            <p:spPr>
              <a:xfrm>
                <a:off x="1343898" y="4431323"/>
                <a:ext cx="1372925" cy="1134207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88" name="Rettangolo 87"/>
              <p:cNvSpPr/>
              <p:nvPr/>
            </p:nvSpPr>
            <p:spPr>
              <a:xfrm>
                <a:off x="1317522" y="4301477"/>
                <a:ext cx="1729907" cy="59583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89" name="Ovale 88"/>
              <p:cNvSpPr/>
              <p:nvPr/>
            </p:nvSpPr>
            <p:spPr>
              <a:xfrm>
                <a:off x="1343898" y="4800598"/>
                <a:ext cx="1372925" cy="193436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90" name="Ovale 89"/>
              <p:cNvSpPr/>
              <p:nvPr/>
            </p:nvSpPr>
            <p:spPr>
              <a:xfrm>
                <a:off x="1399586" y="4847494"/>
                <a:ext cx="1260000" cy="19343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grpSp>
            <p:nvGrpSpPr>
              <p:cNvPr id="91" name="Gruppo 47"/>
              <p:cNvGrpSpPr/>
              <p:nvPr/>
            </p:nvGrpSpPr>
            <p:grpSpPr>
              <a:xfrm>
                <a:off x="2102218" y="4576738"/>
                <a:ext cx="394302" cy="502504"/>
                <a:chOff x="2102218" y="4506402"/>
                <a:chExt cx="394302" cy="502504"/>
              </a:xfrm>
            </p:grpSpPr>
            <p:sp>
              <p:nvSpPr>
                <p:cNvPr id="92" name="Parallelogramma 91"/>
                <p:cNvSpPr/>
                <p:nvPr/>
              </p:nvSpPr>
              <p:spPr>
                <a:xfrm rot="1868859">
                  <a:off x="2230728" y="4506402"/>
                  <a:ext cx="265792" cy="472145"/>
                </a:xfrm>
                <a:prstGeom prst="parallelogram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/>
                </a:p>
              </p:txBody>
            </p:sp>
            <p:sp>
              <p:nvSpPr>
                <p:cNvPr id="93" name="Ovale 92"/>
                <p:cNvSpPr/>
                <p:nvPr/>
              </p:nvSpPr>
              <p:spPr>
                <a:xfrm rot="1955852">
                  <a:off x="2102218" y="4857685"/>
                  <a:ext cx="200803" cy="151221"/>
                </a:xfrm>
                <a:prstGeom prst="ellipse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/>
                </a:p>
              </p:txBody>
            </p:sp>
            <p:sp>
              <p:nvSpPr>
                <p:cNvPr id="94" name="Rettangolo arrotondato 93"/>
                <p:cNvSpPr/>
                <p:nvPr/>
              </p:nvSpPr>
              <p:spPr>
                <a:xfrm rot="18627095" flipV="1">
                  <a:off x="2172718" y="4707325"/>
                  <a:ext cx="289094" cy="45719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/>
                </a:p>
              </p:txBody>
            </p:sp>
          </p:grpSp>
        </p:grpSp>
        <p:grpSp>
          <p:nvGrpSpPr>
            <p:cNvPr id="99" name="Gruppo 98"/>
            <p:cNvGrpSpPr/>
            <p:nvPr/>
          </p:nvGrpSpPr>
          <p:grpSpPr>
            <a:xfrm>
              <a:off x="5077182" y="8012279"/>
              <a:ext cx="1630822" cy="2374896"/>
              <a:chOff x="4842168" y="4845212"/>
              <a:chExt cx="1080000" cy="1648998"/>
            </a:xfrm>
          </p:grpSpPr>
          <p:sp>
            <p:nvSpPr>
              <p:cNvPr id="95" name="Ovale 94"/>
              <p:cNvSpPr/>
              <p:nvPr/>
            </p:nvSpPr>
            <p:spPr>
              <a:xfrm>
                <a:off x="4842168" y="5414210"/>
                <a:ext cx="1080000" cy="108000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 w="25400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it-IT" sz="50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endParaRPr>
              </a:p>
            </p:txBody>
          </p:sp>
          <p:sp>
            <p:nvSpPr>
              <p:cNvPr id="97" name="Rettangolo arrotondato 96"/>
              <p:cNvSpPr/>
              <p:nvPr/>
            </p:nvSpPr>
            <p:spPr>
              <a:xfrm>
                <a:off x="5192871" y="4893354"/>
                <a:ext cx="336884" cy="897334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 w="25400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endParaRPr lang="it-IT"/>
              </a:p>
            </p:txBody>
          </p:sp>
          <p:sp>
            <p:nvSpPr>
              <p:cNvPr id="98" name="Rettangolo arrotondato 97"/>
              <p:cNvSpPr/>
              <p:nvPr/>
            </p:nvSpPr>
            <p:spPr>
              <a:xfrm>
                <a:off x="5093288" y="4845212"/>
                <a:ext cx="540000" cy="108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 w="25400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endParaRPr lang="it-IT"/>
              </a:p>
            </p:txBody>
          </p:sp>
        </p:grpSp>
        <p:cxnSp>
          <p:nvCxnSpPr>
            <p:cNvPr id="44" name="Connettore 1 43"/>
            <p:cNvCxnSpPr/>
            <p:nvPr/>
          </p:nvCxnSpPr>
          <p:spPr>
            <a:xfrm>
              <a:off x="5597034" y="9373958"/>
              <a:ext cx="518419" cy="0"/>
            </a:xfrm>
            <a:prstGeom prst="line">
              <a:avLst/>
            </a:prstGeom>
            <a:noFill/>
            <a:ln w="57150" cap="flat">
              <a:solidFill>
                <a:schemeClr val="bg1"/>
              </a:solidFill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46" name="Connettore 1 45"/>
            <p:cNvCxnSpPr/>
            <p:nvPr/>
          </p:nvCxnSpPr>
          <p:spPr>
            <a:xfrm>
              <a:off x="3744494" y="7654459"/>
              <a:ext cx="518419" cy="0"/>
            </a:xfrm>
            <a:prstGeom prst="line">
              <a:avLst/>
            </a:prstGeom>
            <a:noFill/>
            <a:ln w="57150" cap="flat">
              <a:solidFill>
                <a:schemeClr val="bg1"/>
              </a:solidFill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47" name="Connettore 1 46"/>
            <p:cNvCxnSpPr/>
            <p:nvPr/>
          </p:nvCxnSpPr>
          <p:spPr>
            <a:xfrm>
              <a:off x="3904916" y="7806859"/>
              <a:ext cx="360000" cy="0"/>
            </a:xfrm>
            <a:prstGeom prst="line">
              <a:avLst/>
            </a:prstGeom>
            <a:noFill/>
            <a:ln w="57150" cap="flat">
              <a:solidFill>
                <a:schemeClr val="bg1"/>
              </a:solidFill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50" name="Connettore 1 43">
              <a:extLst>
                <a:ext uri="{FF2B5EF4-FFF2-40B4-BE49-F238E27FC236}">
                  <a16:creationId xmlns:a16="http://schemas.microsoft.com/office/drawing/2014/main" id="{0298D5B4-2654-4616-B92D-F41CBA788289}"/>
                </a:ext>
              </a:extLst>
            </p:cNvPr>
            <p:cNvCxnSpPr/>
            <p:nvPr/>
          </p:nvCxnSpPr>
          <p:spPr>
            <a:xfrm>
              <a:off x="5822586" y="9526358"/>
              <a:ext cx="518419" cy="0"/>
            </a:xfrm>
            <a:prstGeom prst="line">
              <a:avLst/>
            </a:prstGeom>
            <a:noFill/>
            <a:ln w="57150" cap="flat">
              <a:solidFill>
                <a:schemeClr val="bg1"/>
              </a:solidFill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sp>
        <p:nvSpPr>
          <p:cNvPr id="51" name="CasellaDiTesto 50">
            <a:extLst>
              <a:ext uri="{FF2B5EF4-FFF2-40B4-BE49-F238E27FC236}">
                <a16:creationId xmlns:a16="http://schemas.microsoft.com/office/drawing/2014/main" id="{2E993A84-86C4-4545-87E1-2BA7DA7D4013}"/>
              </a:ext>
            </a:extLst>
          </p:cNvPr>
          <p:cNvSpPr txBox="1"/>
          <p:nvPr/>
        </p:nvSpPr>
        <p:spPr>
          <a:xfrm>
            <a:off x="-25400" y="12812776"/>
            <a:ext cx="7696200" cy="84125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2400" b="0" i="0" u="none" strike="noStrike" cap="none" spc="0" normalizeH="0" baseline="0" dirty="0">
                <a:ln>
                  <a:noFill/>
                </a:ln>
                <a:solidFill>
                  <a:srgbClr val="014F95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Helvetica Neue"/>
              </a:rPr>
              <a:t>Elaborazione Centro Studi di Cosmetica Italia.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2400" dirty="0">
                <a:solidFill>
                  <a:srgbClr val="014F9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Valori percentuali.</a:t>
            </a:r>
            <a:endParaRPr kumimoji="0" lang="it-IT" sz="2400" b="0" i="0" u="none" strike="noStrike" cap="none" spc="0" normalizeH="0" baseline="0" dirty="0">
              <a:ln>
                <a:noFill/>
              </a:ln>
              <a:solidFill>
                <a:srgbClr val="014F95"/>
              </a:solidFill>
              <a:effectLst/>
              <a:uFillTx/>
              <a:latin typeface="Verdana" panose="020B0604030504040204" pitchFamily="34" charset="0"/>
              <a:ea typeface="Verdana" panose="020B0604030504040204" pitchFamily="34" charset="0"/>
              <a:sym typeface="Helvetica Neue"/>
            </a:endParaRPr>
          </a:p>
        </p:txBody>
      </p:sp>
      <p:graphicFrame>
        <p:nvGraphicFramePr>
          <p:cNvPr id="6" name="Grafico 5">
            <a:extLst>
              <a:ext uri="{FF2B5EF4-FFF2-40B4-BE49-F238E27FC236}">
                <a16:creationId xmlns:a16="http://schemas.microsoft.com/office/drawing/2014/main" id="{DBF9DD4F-9181-D5FB-250C-242D06FDE1C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36374546"/>
              </p:ext>
            </p:extLst>
          </p:nvPr>
        </p:nvGraphicFramePr>
        <p:xfrm>
          <a:off x="12624628" y="3650509"/>
          <a:ext cx="11109853" cy="64464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CasellaDiTesto 7">
            <a:extLst>
              <a:ext uri="{FF2B5EF4-FFF2-40B4-BE49-F238E27FC236}">
                <a16:creationId xmlns:a16="http://schemas.microsoft.com/office/drawing/2014/main" id="{D10AEB1A-E28D-49CF-D468-9F280F7C6680}"/>
              </a:ext>
            </a:extLst>
          </p:cNvPr>
          <p:cNvSpPr txBox="1"/>
          <p:nvPr/>
        </p:nvSpPr>
        <p:spPr>
          <a:xfrm>
            <a:off x="14014172" y="2710801"/>
            <a:ext cx="9890319" cy="53347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it-IT" sz="2800" b="1" dirty="0">
                <a:solidFill>
                  <a:srgbClr val="876028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I servizi colore più effettuati nell'ultimo anno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40">
            <a:extLst>
              <a:ext uri="{FF2B5EF4-FFF2-40B4-BE49-F238E27FC236}">
                <a16:creationId xmlns:a16="http://schemas.microsoft.com/office/drawing/2014/main" id="{35DD4228-6F6E-47BF-A317-7E9906BD0ABE}"/>
              </a:ext>
            </a:extLst>
          </p:cNvPr>
          <p:cNvSpPr/>
          <p:nvPr/>
        </p:nvSpPr>
        <p:spPr>
          <a:xfrm>
            <a:off x="548235" y="66669"/>
            <a:ext cx="23262024" cy="7629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 defTabSz="457200">
              <a:lnSpc>
                <a:spcPct val="120000"/>
              </a:lnSpc>
              <a:defRPr sz="6250" b="1">
                <a:solidFill>
                  <a:srgbClr val="005A9D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it-IT" sz="4000" b="0" i="1" kern="1200" dirty="0">
                <a:solidFill>
                  <a:srgbClr val="BA753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  <a:sym typeface="Helvetica Neue"/>
              </a:rPr>
              <a:t> Frequenza dei servizi colore rispetto al periodo pre-Covid</a:t>
            </a:r>
          </a:p>
        </p:txBody>
      </p:sp>
      <p:sp>
        <p:nvSpPr>
          <p:cNvPr id="51" name="CasellaDiTesto 50">
            <a:extLst>
              <a:ext uri="{FF2B5EF4-FFF2-40B4-BE49-F238E27FC236}">
                <a16:creationId xmlns:a16="http://schemas.microsoft.com/office/drawing/2014/main" id="{2E993A84-86C4-4545-87E1-2BA7DA7D4013}"/>
              </a:ext>
            </a:extLst>
          </p:cNvPr>
          <p:cNvSpPr txBox="1"/>
          <p:nvPr/>
        </p:nvSpPr>
        <p:spPr>
          <a:xfrm>
            <a:off x="-25400" y="12812776"/>
            <a:ext cx="7696200" cy="84125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2400" b="0" i="0" u="none" strike="noStrike" cap="none" spc="0" normalizeH="0" baseline="0" dirty="0">
                <a:ln>
                  <a:noFill/>
                </a:ln>
                <a:solidFill>
                  <a:srgbClr val="014F95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Helvetica Neue"/>
              </a:rPr>
              <a:t>Elaborazione Centro Studi di Cosmetica Italia.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2400" dirty="0">
                <a:solidFill>
                  <a:srgbClr val="014F9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Valori percentuali.</a:t>
            </a:r>
            <a:endParaRPr kumimoji="0" lang="it-IT" sz="2400" b="0" i="0" u="none" strike="noStrike" cap="none" spc="0" normalizeH="0" baseline="0" dirty="0">
              <a:ln>
                <a:noFill/>
              </a:ln>
              <a:solidFill>
                <a:srgbClr val="014F95"/>
              </a:solidFill>
              <a:effectLst/>
              <a:uFillTx/>
              <a:latin typeface="Verdana" panose="020B0604030504040204" pitchFamily="34" charset="0"/>
              <a:ea typeface="Verdana" panose="020B0604030504040204" pitchFamily="34" charset="0"/>
              <a:sym typeface="Helvetica Neue"/>
            </a:endParaRPr>
          </a:p>
        </p:txBody>
      </p:sp>
      <p:graphicFrame>
        <p:nvGraphicFramePr>
          <p:cNvPr id="40" name="Tabella 6">
            <a:extLst>
              <a:ext uri="{FF2B5EF4-FFF2-40B4-BE49-F238E27FC236}">
                <a16:creationId xmlns:a16="http://schemas.microsoft.com/office/drawing/2014/main" id="{19661AD4-7782-B2EB-5992-F2C7A228B8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5270308"/>
              </p:ext>
            </p:extLst>
          </p:nvPr>
        </p:nvGraphicFramePr>
        <p:xfrm>
          <a:off x="6011445" y="3728318"/>
          <a:ext cx="15120000" cy="5402444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3780000">
                  <a:extLst>
                    <a:ext uri="{9D8B030D-6E8A-4147-A177-3AD203B41FA5}">
                      <a16:colId xmlns:a16="http://schemas.microsoft.com/office/drawing/2014/main" val="4125141394"/>
                    </a:ext>
                  </a:extLst>
                </a:gridCol>
                <a:gridCol w="3780000">
                  <a:extLst>
                    <a:ext uri="{9D8B030D-6E8A-4147-A177-3AD203B41FA5}">
                      <a16:colId xmlns:a16="http://schemas.microsoft.com/office/drawing/2014/main" val="3468044900"/>
                    </a:ext>
                  </a:extLst>
                </a:gridCol>
                <a:gridCol w="3780000">
                  <a:extLst>
                    <a:ext uri="{9D8B030D-6E8A-4147-A177-3AD203B41FA5}">
                      <a16:colId xmlns:a16="http://schemas.microsoft.com/office/drawing/2014/main" val="1056145076"/>
                    </a:ext>
                  </a:extLst>
                </a:gridCol>
                <a:gridCol w="3780000">
                  <a:extLst>
                    <a:ext uri="{9D8B030D-6E8A-4147-A177-3AD203B41FA5}">
                      <a16:colId xmlns:a16="http://schemas.microsoft.com/office/drawing/2014/main" val="1386243313"/>
                    </a:ext>
                  </a:extLst>
                </a:gridCol>
              </a:tblGrid>
              <a:tr h="974444">
                <a:tc>
                  <a:txBody>
                    <a:bodyPr/>
                    <a:lstStyle/>
                    <a:p>
                      <a:pPr algn="r" fontAlgn="b"/>
                      <a:endParaRPr lang="en-GB" sz="3200" b="0" i="0" u="none" strike="noStrike" cap="none" spc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  <a:sym typeface="Helvetica Light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 cap="none" spc="0" baseline="0" noProof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  <a:sym typeface="Helvetica Light"/>
                        </a:rPr>
                        <a:t>Meno spesso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D6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 cap="none" spc="0" baseline="0" noProof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  <a:sym typeface="Helvetica Light"/>
                        </a:rPr>
                        <a:t>Uguale a prima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D6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 cap="none" spc="0" baseline="0" noProof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  <a:sym typeface="Helvetica Light"/>
                        </a:rPr>
                        <a:t>Più spesso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D6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139691"/>
                  </a:ext>
                </a:extLst>
              </a:tr>
              <a:tr h="1476000">
                <a:tc>
                  <a:txBody>
                    <a:bodyPr/>
                    <a:lstStyle/>
                    <a:p>
                      <a:pPr algn="r" fontAlgn="b"/>
                      <a:r>
                        <a:rPr lang="it-IT" sz="3200" b="0" i="0" u="none" strike="noStrike" cap="none" spc="0" baseline="0" noProof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  <a:sym typeface="Helvetica Light"/>
                        </a:rPr>
                        <a:t>copertura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9E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  <a:sym typeface="Helvetica Light"/>
                        </a:rPr>
                        <a:t>29,2%</a:t>
                      </a:r>
                    </a:p>
                  </a:txBody>
                  <a:tcPr marL="9394" marR="9394" marT="9394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9E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  <a:sym typeface="Helvetica Light"/>
                        </a:rPr>
                        <a:t>46,1%</a:t>
                      </a:r>
                    </a:p>
                  </a:txBody>
                  <a:tcPr marL="9394" marR="9394" marT="9394" marB="0" anchor="ctr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9E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  <a:sym typeface="Helvetica Light"/>
                        </a:rPr>
                        <a:t>24,7%</a:t>
                      </a:r>
                    </a:p>
                  </a:txBody>
                  <a:tcPr marL="9394" marR="9394" marT="9394" marB="0" anchor="ctr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9E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23428688"/>
                  </a:ext>
                </a:extLst>
              </a:tr>
              <a:tr h="1476000">
                <a:tc>
                  <a:txBody>
                    <a:bodyPr/>
                    <a:lstStyle/>
                    <a:p>
                      <a:pPr algn="r" fontAlgn="b"/>
                      <a:r>
                        <a:rPr lang="it-IT" sz="3200" b="0" i="0" u="none" strike="noStrike" cap="none" spc="0" baseline="0" noProof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  <a:sym typeface="Helvetica Light"/>
                        </a:rPr>
                        <a:t>tonalizzazione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38100" cap="flat" cmpd="sng" algn="ctr">
                      <a:solidFill>
                        <a:srgbClr val="9E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9E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  <a:sym typeface="Helvetica Light"/>
                        </a:rPr>
                        <a:t>29,6%</a:t>
                      </a:r>
                    </a:p>
                  </a:txBody>
                  <a:tcPr marL="9394" marR="9394" marT="9394" marB="0" anchor="ctr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9E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9E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  <a:sym typeface="Helvetica Light"/>
                        </a:rPr>
                        <a:t>27,3%</a:t>
                      </a:r>
                    </a:p>
                  </a:txBody>
                  <a:tcPr marL="9394" marR="9394" marT="9394" marB="0" anchor="ctr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38100" cap="flat" cmpd="sng" algn="ctr">
                      <a:solidFill>
                        <a:srgbClr val="9E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9E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  <a:sym typeface="Helvetica Light"/>
                        </a:rPr>
                        <a:t>43,1%</a:t>
                      </a:r>
                    </a:p>
                  </a:txBody>
                  <a:tcPr marL="9394" marR="9394" marT="9394" marB="0" anchor="ctr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38100" cap="flat" cmpd="sng" algn="ctr">
                      <a:solidFill>
                        <a:srgbClr val="9E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9E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8856223"/>
                  </a:ext>
                </a:extLst>
              </a:tr>
              <a:tr h="1476000">
                <a:tc>
                  <a:txBody>
                    <a:bodyPr/>
                    <a:lstStyle/>
                    <a:p>
                      <a:pPr algn="r" fontAlgn="b"/>
                      <a:r>
                        <a:rPr lang="it-IT" sz="3200" b="0" i="0" u="none" strike="noStrike" cap="none" spc="0" baseline="0" noProof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  <a:sym typeface="Helvetica Light"/>
                        </a:rPr>
                        <a:t>schiaritura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38100" cap="flat" cmpd="sng" algn="ctr">
                      <a:solidFill>
                        <a:srgbClr val="9E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9E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  <a:sym typeface="Helvetica Light"/>
                        </a:rPr>
                        <a:t>25,3%</a:t>
                      </a:r>
                    </a:p>
                  </a:txBody>
                  <a:tcPr marL="9394" marR="9394" marT="9394" marB="0" anchor="ctr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9E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9E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  <a:sym typeface="Helvetica Light"/>
                        </a:rPr>
                        <a:t>39,1%</a:t>
                      </a:r>
                    </a:p>
                  </a:txBody>
                  <a:tcPr marL="9394" marR="9394" marT="9394" marB="0" anchor="ctr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38100" cap="flat" cmpd="sng" algn="ctr">
                      <a:solidFill>
                        <a:srgbClr val="9E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9E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  <a:sym typeface="Helvetica Light"/>
                        </a:rPr>
                        <a:t>35,6%</a:t>
                      </a:r>
                    </a:p>
                  </a:txBody>
                  <a:tcPr marL="9394" marR="9394" marT="9394" marB="0" anchor="ctr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38100" cap="flat" cmpd="sng" algn="ctr">
                      <a:solidFill>
                        <a:srgbClr val="9E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9E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35201593"/>
                  </a:ext>
                </a:extLst>
              </a:tr>
            </a:tbl>
          </a:graphicData>
        </a:graphic>
      </p:graphicFrame>
      <p:grpSp>
        <p:nvGrpSpPr>
          <p:cNvPr id="41" name="Gruppo 40">
            <a:extLst>
              <a:ext uri="{FF2B5EF4-FFF2-40B4-BE49-F238E27FC236}">
                <a16:creationId xmlns:a16="http://schemas.microsoft.com/office/drawing/2014/main" id="{B15FA2FA-BD80-339B-A10D-DB3E64865B83}"/>
              </a:ext>
            </a:extLst>
          </p:cNvPr>
          <p:cNvGrpSpPr/>
          <p:nvPr/>
        </p:nvGrpSpPr>
        <p:grpSpPr>
          <a:xfrm>
            <a:off x="3352206" y="5429439"/>
            <a:ext cx="2256085" cy="3216849"/>
            <a:chOff x="3744494" y="6077236"/>
            <a:chExt cx="2963510" cy="4309939"/>
          </a:xfrm>
        </p:grpSpPr>
        <p:grpSp>
          <p:nvGrpSpPr>
            <p:cNvPr id="42" name="Gruppo 41">
              <a:extLst>
                <a:ext uri="{FF2B5EF4-FFF2-40B4-BE49-F238E27FC236}">
                  <a16:creationId xmlns:a16="http://schemas.microsoft.com/office/drawing/2014/main" id="{73C78AAC-AE7E-9D71-FD63-C281DD38D11F}"/>
                </a:ext>
              </a:extLst>
            </p:cNvPr>
            <p:cNvGrpSpPr/>
            <p:nvPr/>
          </p:nvGrpSpPr>
          <p:grpSpPr>
            <a:xfrm>
              <a:off x="3990596" y="6077236"/>
              <a:ext cx="2226123" cy="1714216"/>
              <a:chOff x="1317522" y="4301477"/>
              <a:chExt cx="1729907" cy="1264053"/>
            </a:xfrm>
          </p:grpSpPr>
          <p:sp>
            <p:nvSpPr>
              <p:cNvPr id="56" name="Ovale 55">
                <a:extLst>
                  <a:ext uri="{FF2B5EF4-FFF2-40B4-BE49-F238E27FC236}">
                    <a16:creationId xmlns:a16="http://schemas.microsoft.com/office/drawing/2014/main" id="{E1E7D12B-CC7A-B9B5-9D40-27E3E689E018}"/>
                  </a:ext>
                </a:extLst>
              </p:cNvPr>
              <p:cNvSpPr/>
              <p:nvPr/>
            </p:nvSpPr>
            <p:spPr>
              <a:xfrm>
                <a:off x="1343898" y="4431323"/>
                <a:ext cx="1372925" cy="1134207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57" name="Rettangolo 56">
                <a:extLst>
                  <a:ext uri="{FF2B5EF4-FFF2-40B4-BE49-F238E27FC236}">
                    <a16:creationId xmlns:a16="http://schemas.microsoft.com/office/drawing/2014/main" id="{A997034D-AAA4-421C-2103-A464F2E43E7E}"/>
                  </a:ext>
                </a:extLst>
              </p:cNvPr>
              <p:cNvSpPr/>
              <p:nvPr/>
            </p:nvSpPr>
            <p:spPr>
              <a:xfrm>
                <a:off x="1317522" y="4301477"/>
                <a:ext cx="1729907" cy="59583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58" name="Ovale 57">
                <a:extLst>
                  <a:ext uri="{FF2B5EF4-FFF2-40B4-BE49-F238E27FC236}">
                    <a16:creationId xmlns:a16="http://schemas.microsoft.com/office/drawing/2014/main" id="{6A8AF260-290A-9481-C64E-BC62516BDEEB}"/>
                  </a:ext>
                </a:extLst>
              </p:cNvPr>
              <p:cNvSpPr/>
              <p:nvPr/>
            </p:nvSpPr>
            <p:spPr>
              <a:xfrm>
                <a:off x="1343898" y="4800598"/>
                <a:ext cx="1372925" cy="193436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59" name="Ovale 58">
                <a:extLst>
                  <a:ext uri="{FF2B5EF4-FFF2-40B4-BE49-F238E27FC236}">
                    <a16:creationId xmlns:a16="http://schemas.microsoft.com/office/drawing/2014/main" id="{9AF747DD-C631-4C93-2361-77562AE70645}"/>
                  </a:ext>
                </a:extLst>
              </p:cNvPr>
              <p:cNvSpPr/>
              <p:nvPr/>
            </p:nvSpPr>
            <p:spPr>
              <a:xfrm>
                <a:off x="1399586" y="4847494"/>
                <a:ext cx="1260000" cy="19343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grpSp>
            <p:nvGrpSpPr>
              <p:cNvPr id="60" name="Gruppo 47">
                <a:extLst>
                  <a:ext uri="{FF2B5EF4-FFF2-40B4-BE49-F238E27FC236}">
                    <a16:creationId xmlns:a16="http://schemas.microsoft.com/office/drawing/2014/main" id="{14F66B6B-B041-A3A6-DC8E-CDE1E4298DC9}"/>
                  </a:ext>
                </a:extLst>
              </p:cNvPr>
              <p:cNvGrpSpPr/>
              <p:nvPr/>
            </p:nvGrpSpPr>
            <p:grpSpPr>
              <a:xfrm>
                <a:off x="2102218" y="4576738"/>
                <a:ext cx="394302" cy="502504"/>
                <a:chOff x="2102218" y="4506402"/>
                <a:chExt cx="394302" cy="502504"/>
              </a:xfrm>
            </p:grpSpPr>
            <p:sp>
              <p:nvSpPr>
                <p:cNvPr id="61" name="Parallelogramma 60">
                  <a:extLst>
                    <a:ext uri="{FF2B5EF4-FFF2-40B4-BE49-F238E27FC236}">
                      <a16:creationId xmlns:a16="http://schemas.microsoft.com/office/drawing/2014/main" id="{F28232B0-130C-204A-0584-B4C6A7713299}"/>
                    </a:ext>
                  </a:extLst>
                </p:cNvPr>
                <p:cNvSpPr/>
                <p:nvPr/>
              </p:nvSpPr>
              <p:spPr>
                <a:xfrm rot="1868859">
                  <a:off x="2230728" y="4506402"/>
                  <a:ext cx="265792" cy="472145"/>
                </a:xfrm>
                <a:prstGeom prst="parallelogram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/>
                </a:p>
              </p:txBody>
            </p:sp>
            <p:sp>
              <p:nvSpPr>
                <p:cNvPr id="62" name="Ovale 61">
                  <a:extLst>
                    <a:ext uri="{FF2B5EF4-FFF2-40B4-BE49-F238E27FC236}">
                      <a16:creationId xmlns:a16="http://schemas.microsoft.com/office/drawing/2014/main" id="{244042E2-D715-5438-5B4A-327432906C7B}"/>
                    </a:ext>
                  </a:extLst>
                </p:cNvPr>
                <p:cNvSpPr/>
                <p:nvPr/>
              </p:nvSpPr>
              <p:spPr>
                <a:xfrm rot="1955852">
                  <a:off x="2102218" y="4857685"/>
                  <a:ext cx="200803" cy="151221"/>
                </a:xfrm>
                <a:prstGeom prst="ellipse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/>
                </a:p>
              </p:txBody>
            </p:sp>
            <p:sp>
              <p:nvSpPr>
                <p:cNvPr id="63" name="Rettangolo arrotondato 93">
                  <a:extLst>
                    <a:ext uri="{FF2B5EF4-FFF2-40B4-BE49-F238E27FC236}">
                      <a16:creationId xmlns:a16="http://schemas.microsoft.com/office/drawing/2014/main" id="{1A40CF04-ADD1-97B2-4F74-18EC8DB4521F}"/>
                    </a:ext>
                  </a:extLst>
                </p:cNvPr>
                <p:cNvSpPr/>
                <p:nvPr/>
              </p:nvSpPr>
              <p:spPr>
                <a:xfrm rot="18627095" flipV="1">
                  <a:off x="2172718" y="4707325"/>
                  <a:ext cx="289094" cy="45719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/>
                </a:p>
              </p:txBody>
            </p:sp>
          </p:grpSp>
        </p:grpSp>
        <p:grpSp>
          <p:nvGrpSpPr>
            <p:cNvPr id="43" name="Gruppo 42">
              <a:extLst>
                <a:ext uri="{FF2B5EF4-FFF2-40B4-BE49-F238E27FC236}">
                  <a16:creationId xmlns:a16="http://schemas.microsoft.com/office/drawing/2014/main" id="{4BD4DB3B-AB93-DE59-7F98-E40F83B9E366}"/>
                </a:ext>
              </a:extLst>
            </p:cNvPr>
            <p:cNvGrpSpPr/>
            <p:nvPr/>
          </p:nvGrpSpPr>
          <p:grpSpPr>
            <a:xfrm>
              <a:off x="5077182" y="8012279"/>
              <a:ext cx="1630822" cy="2374896"/>
              <a:chOff x="4842168" y="4845212"/>
              <a:chExt cx="1080000" cy="1648998"/>
            </a:xfrm>
          </p:grpSpPr>
          <p:sp>
            <p:nvSpPr>
              <p:cNvPr id="53" name="Ovale 52">
                <a:extLst>
                  <a:ext uri="{FF2B5EF4-FFF2-40B4-BE49-F238E27FC236}">
                    <a16:creationId xmlns:a16="http://schemas.microsoft.com/office/drawing/2014/main" id="{86002710-A526-D0C6-3751-793D06B62D52}"/>
                  </a:ext>
                </a:extLst>
              </p:cNvPr>
              <p:cNvSpPr/>
              <p:nvPr/>
            </p:nvSpPr>
            <p:spPr>
              <a:xfrm>
                <a:off x="4842168" y="5414210"/>
                <a:ext cx="1080000" cy="108000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 w="25400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it-IT" sz="50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endParaRPr>
              </a:p>
            </p:txBody>
          </p:sp>
          <p:sp>
            <p:nvSpPr>
              <p:cNvPr id="54" name="Rettangolo arrotondato 96">
                <a:extLst>
                  <a:ext uri="{FF2B5EF4-FFF2-40B4-BE49-F238E27FC236}">
                    <a16:creationId xmlns:a16="http://schemas.microsoft.com/office/drawing/2014/main" id="{86463DA3-E550-DCB1-5287-442F94DF73E6}"/>
                  </a:ext>
                </a:extLst>
              </p:cNvPr>
              <p:cNvSpPr/>
              <p:nvPr/>
            </p:nvSpPr>
            <p:spPr>
              <a:xfrm>
                <a:off x="5192871" y="4893354"/>
                <a:ext cx="336884" cy="897334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 w="25400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endParaRPr lang="it-IT"/>
              </a:p>
            </p:txBody>
          </p:sp>
          <p:sp>
            <p:nvSpPr>
              <p:cNvPr id="55" name="Rettangolo arrotondato 97">
                <a:extLst>
                  <a:ext uri="{FF2B5EF4-FFF2-40B4-BE49-F238E27FC236}">
                    <a16:creationId xmlns:a16="http://schemas.microsoft.com/office/drawing/2014/main" id="{BD009230-DCA6-F032-1D53-25635ECD7EF6}"/>
                  </a:ext>
                </a:extLst>
              </p:cNvPr>
              <p:cNvSpPr/>
              <p:nvPr/>
            </p:nvSpPr>
            <p:spPr>
              <a:xfrm>
                <a:off x="5093288" y="4845212"/>
                <a:ext cx="540000" cy="108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 w="25400" cap="flat">
                <a:noFill/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endParaRPr lang="it-IT"/>
              </a:p>
            </p:txBody>
          </p:sp>
        </p:grpSp>
        <p:cxnSp>
          <p:nvCxnSpPr>
            <p:cNvPr id="45" name="Connettore 1 43">
              <a:extLst>
                <a:ext uri="{FF2B5EF4-FFF2-40B4-BE49-F238E27FC236}">
                  <a16:creationId xmlns:a16="http://schemas.microsoft.com/office/drawing/2014/main" id="{C93625F8-6441-8632-1B08-7F1A47623E01}"/>
                </a:ext>
              </a:extLst>
            </p:cNvPr>
            <p:cNvCxnSpPr/>
            <p:nvPr/>
          </p:nvCxnSpPr>
          <p:spPr>
            <a:xfrm>
              <a:off x="5597034" y="9373958"/>
              <a:ext cx="518419" cy="0"/>
            </a:xfrm>
            <a:prstGeom prst="line">
              <a:avLst/>
            </a:prstGeom>
            <a:noFill/>
            <a:ln w="57150" cap="flat">
              <a:solidFill>
                <a:schemeClr val="bg1"/>
              </a:solidFill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48" name="Connettore 1 45">
              <a:extLst>
                <a:ext uri="{FF2B5EF4-FFF2-40B4-BE49-F238E27FC236}">
                  <a16:creationId xmlns:a16="http://schemas.microsoft.com/office/drawing/2014/main" id="{23267012-B01A-76C6-19CD-958D6839D693}"/>
                </a:ext>
              </a:extLst>
            </p:cNvPr>
            <p:cNvCxnSpPr/>
            <p:nvPr/>
          </p:nvCxnSpPr>
          <p:spPr>
            <a:xfrm>
              <a:off x="3744494" y="7654459"/>
              <a:ext cx="518419" cy="0"/>
            </a:xfrm>
            <a:prstGeom prst="line">
              <a:avLst/>
            </a:prstGeom>
            <a:noFill/>
            <a:ln w="57150" cap="flat">
              <a:solidFill>
                <a:schemeClr val="bg1"/>
              </a:solidFill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49" name="Connettore 1 46">
              <a:extLst>
                <a:ext uri="{FF2B5EF4-FFF2-40B4-BE49-F238E27FC236}">
                  <a16:creationId xmlns:a16="http://schemas.microsoft.com/office/drawing/2014/main" id="{02E6DC4D-CC73-7E23-FDAA-7DD5C31B7D8F}"/>
                </a:ext>
              </a:extLst>
            </p:cNvPr>
            <p:cNvCxnSpPr/>
            <p:nvPr/>
          </p:nvCxnSpPr>
          <p:spPr>
            <a:xfrm>
              <a:off x="3904916" y="7806859"/>
              <a:ext cx="360000" cy="0"/>
            </a:xfrm>
            <a:prstGeom prst="line">
              <a:avLst/>
            </a:prstGeom>
            <a:noFill/>
            <a:ln w="57150" cap="flat">
              <a:solidFill>
                <a:schemeClr val="bg1"/>
              </a:solidFill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52" name="Connettore 1 43">
              <a:extLst>
                <a:ext uri="{FF2B5EF4-FFF2-40B4-BE49-F238E27FC236}">
                  <a16:creationId xmlns:a16="http://schemas.microsoft.com/office/drawing/2014/main" id="{7663EB7B-920F-5418-A450-E4A61AE9190D}"/>
                </a:ext>
              </a:extLst>
            </p:cNvPr>
            <p:cNvCxnSpPr/>
            <p:nvPr/>
          </p:nvCxnSpPr>
          <p:spPr>
            <a:xfrm>
              <a:off x="5822586" y="9526358"/>
              <a:ext cx="518419" cy="0"/>
            </a:xfrm>
            <a:prstGeom prst="line">
              <a:avLst/>
            </a:prstGeom>
            <a:noFill/>
            <a:ln w="57150" cap="flat">
              <a:solidFill>
                <a:schemeClr val="bg1"/>
              </a:solidFill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</p:spTree>
    <p:extLst>
      <p:ext uri="{BB962C8B-B14F-4D97-AF65-F5344CB8AC3E}">
        <p14:creationId xmlns:p14="http://schemas.microsoft.com/office/powerpoint/2010/main" val="574906458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Grafico 19"/>
          <p:cNvGraphicFramePr/>
          <p:nvPr>
            <p:extLst>
              <p:ext uri="{D42A27DB-BD31-4B8C-83A1-F6EECF244321}">
                <p14:modId xmlns:p14="http://schemas.microsoft.com/office/powerpoint/2010/main" val="1223721952"/>
              </p:ext>
            </p:extLst>
          </p:nvPr>
        </p:nvGraphicFramePr>
        <p:xfrm>
          <a:off x="4165788" y="3859561"/>
          <a:ext cx="8229365" cy="60998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3" name="Ovale 22"/>
          <p:cNvSpPr/>
          <p:nvPr/>
        </p:nvSpPr>
        <p:spPr>
          <a:xfrm>
            <a:off x="689763" y="4679740"/>
            <a:ext cx="900000" cy="90000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24" name="Tabella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0429596"/>
              </p:ext>
            </p:extLst>
          </p:nvPr>
        </p:nvGraphicFramePr>
        <p:xfrm>
          <a:off x="1962053" y="4508053"/>
          <a:ext cx="2408017" cy="47810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080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2951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3200" dirty="0">
                          <a:solidFill>
                            <a:schemeClr val="bg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Fino a 20€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951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3200" dirty="0">
                          <a:solidFill>
                            <a:schemeClr val="bg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21-30€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2951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3200" dirty="0">
                          <a:solidFill>
                            <a:schemeClr val="bg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31-40€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9255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3200" dirty="0">
                          <a:solidFill>
                            <a:schemeClr val="bg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Oltre 40€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5" name="Ovale 24"/>
          <p:cNvSpPr/>
          <p:nvPr/>
        </p:nvSpPr>
        <p:spPr>
          <a:xfrm>
            <a:off x="689763" y="5815819"/>
            <a:ext cx="900000" cy="900000"/>
          </a:xfrm>
          <a:prstGeom prst="ellipse">
            <a:avLst/>
          </a:prstGeom>
          <a:solidFill>
            <a:srgbClr val="8760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Ovale 25"/>
          <p:cNvSpPr/>
          <p:nvPr/>
        </p:nvSpPr>
        <p:spPr>
          <a:xfrm>
            <a:off x="689763" y="6951898"/>
            <a:ext cx="900000" cy="900000"/>
          </a:xfrm>
          <a:prstGeom prst="ellipse">
            <a:avLst/>
          </a:prstGeom>
          <a:solidFill>
            <a:srgbClr val="C25F0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7" name="Ovale 26"/>
          <p:cNvSpPr/>
          <p:nvPr/>
        </p:nvSpPr>
        <p:spPr>
          <a:xfrm>
            <a:off x="689763" y="8087978"/>
            <a:ext cx="900000" cy="900000"/>
          </a:xfrm>
          <a:prstGeom prst="ellipse">
            <a:avLst/>
          </a:prstGeom>
          <a:solidFill>
            <a:srgbClr val="E2D6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2" name="Gruppo 1">
            <a:extLst>
              <a:ext uri="{FF2B5EF4-FFF2-40B4-BE49-F238E27FC236}">
                <a16:creationId xmlns:a16="http://schemas.microsoft.com/office/drawing/2014/main" id="{260804EE-0C0C-4C50-ABCA-050A12D10D50}"/>
              </a:ext>
            </a:extLst>
          </p:cNvPr>
          <p:cNvGrpSpPr/>
          <p:nvPr/>
        </p:nvGrpSpPr>
        <p:grpSpPr>
          <a:xfrm>
            <a:off x="7241216" y="5433436"/>
            <a:ext cx="2517848" cy="2868444"/>
            <a:chOff x="17324292" y="6142612"/>
            <a:chExt cx="3307352" cy="3843145"/>
          </a:xfrm>
        </p:grpSpPr>
        <p:grpSp>
          <p:nvGrpSpPr>
            <p:cNvPr id="69" name="Gruppo 68"/>
            <p:cNvGrpSpPr/>
            <p:nvPr/>
          </p:nvGrpSpPr>
          <p:grpSpPr>
            <a:xfrm>
              <a:off x="17324292" y="6142612"/>
              <a:ext cx="2335312" cy="2142596"/>
              <a:chOff x="5243356" y="744431"/>
              <a:chExt cx="1594063" cy="1531593"/>
            </a:xfrm>
          </p:grpSpPr>
          <p:sp>
            <p:nvSpPr>
              <p:cNvPr id="70" name="Triangolo isoscele 69"/>
              <p:cNvSpPr/>
              <p:nvPr/>
            </p:nvSpPr>
            <p:spPr>
              <a:xfrm rot="2040000">
                <a:off x="6094568" y="744431"/>
                <a:ext cx="144000" cy="792000"/>
              </a:xfrm>
              <a:prstGeom prst="triangl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71" name="Triangolo isoscele 70"/>
              <p:cNvSpPr/>
              <p:nvPr/>
            </p:nvSpPr>
            <p:spPr>
              <a:xfrm rot="4952622">
                <a:off x="6305939" y="1041460"/>
                <a:ext cx="144000" cy="918961"/>
              </a:xfrm>
              <a:prstGeom prst="triangl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72" name="Rettangolo 71"/>
              <p:cNvSpPr/>
              <p:nvPr/>
            </p:nvSpPr>
            <p:spPr>
              <a:xfrm rot="21219972">
                <a:off x="5588430" y="1504505"/>
                <a:ext cx="360000" cy="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73" name="Anello 72"/>
              <p:cNvSpPr/>
              <p:nvPr/>
            </p:nvSpPr>
            <p:spPr>
              <a:xfrm rot="20901263">
                <a:off x="5243356" y="1409906"/>
                <a:ext cx="432000" cy="351554"/>
              </a:xfrm>
              <a:prstGeom prst="donu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74" name="Ovale 73"/>
              <p:cNvSpPr/>
              <p:nvPr/>
            </p:nvSpPr>
            <p:spPr>
              <a:xfrm rot="21123715">
                <a:off x="5860688" y="1460564"/>
                <a:ext cx="180000" cy="72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75" name="Ovale 74"/>
              <p:cNvSpPr/>
              <p:nvPr/>
            </p:nvSpPr>
            <p:spPr>
              <a:xfrm rot="1392051">
                <a:off x="5886262" y="1399413"/>
                <a:ext cx="144000" cy="10800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76" name="Rettangolo 75"/>
              <p:cNvSpPr/>
              <p:nvPr/>
            </p:nvSpPr>
            <p:spPr>
              <a:xfrm rot="18348422">
                <a:off x="5663002" y="1631389"/>
                <a:ext cx="324000" cy="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77" name="Anello 76"/>
              <p:cNvSpPr/>
              <p:nvPr/>
            </p:nvSpPr>
            <p:spPr>
              <a:xfrm rot="18285241">
                <a:off x="5462301" y="1773276"/>
                <a:ext cx="432000" cy="351554"/>
              </a:xfrm>
              <a:prstGeom prst="donu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78" name="Arco 77"/>
              <p:cNvSpPr/>
              <p:nvPr/>
            </p:nvSpPr>
            <p:spPr>
              <a:xfrm rot="11067693">
                <a:off x="5654838" y="1948139"/>
                <a:ext cx="227736" cy="327885"/>
              </a:xfrm>
              <a:prstGeom prst="arc">
                <a:avLst/>
              </a:prstGeom>
              <a:ln w="76200">
                <a:solidFill>
                  <a:schemeClr val="bg1">
                    <a:lumMod val="8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sp>
          <p:nvSpPr>
            <p:cNvPr id="100" name="Ovale 99"/>
            <p:cNvSpPr/>
            <p:nvPr/>
          </p:nvSpPr>
          <p:spPr>
            <a:xfrm>
              <a:off x="20343644" y="7793056"/>
              <a:ext cx="288000" cy="64800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it-IT" sz="5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endParaRPr>
            </a:p>
          </p:txBody>
        </p:sp>
        <p:sp>
          <p:nvSpPr>
            <p:cNvPr id="101" name="Rettangolo 100"/>
            <p:cNvSpPr/>
            <p:nvPr/>
          </p:nvSpPr>
          <p:spPr>
            <a:xfrm>
              <a:off x="19529363" y="7798834"/>
              <a:ext cx="914400" cy="648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it-IT" sz="5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endParaRPr>
            </a:p>
          </p:txBody>
        </p:sp>
        <p:sp>
          <p:nvSpPr>
            <p:cNvPr id="102" name="Ovale 101"/>
            <p:cNvSpPr/>
            <p:nvPr/>
          </p:nvSpPr>
          <p:spPr>
            <a:xfrm>
              <a:off x="18768935" y="7558350"/>
              <a:ext cx="1080000" cy="108000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it-IT" sz="5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endParaRPr>
            </a:p>
          </p:txBody>
        </p:sp>
        <p:cxnSp>
          <p:nvCxnSpPr>
            <p:cNvPr id="107" name="Connettore 1 106"/>
            <p:cNvCxnSpPr/>
            <p:nvPr/>
          </p:nvCxnSpPr>
          <p:spPr>
            <a:xfrm>
              <a:off x="19043029" y="7895086"/>
              <a:ext cx="518419" cy="0"/>
            </a:xfrm>
            <a:prstGeom prst="line">
              <a:avLst/>
            </a:prstGeom>
            <a:noFill/>
            <a:ln w="57150" cap="flat">
              <a:solidFill>
                <a:schemeClr val="bg1"/>
              </a:solidFill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108" name="Connettore 1 107"/>
            <p:cNvCxnSpPr/>
            <p:nvPr/>
          </p:nvCxnSpPr>
          <p:spPr>
            <a:xfrm>
              <a:off x="19043029" y="8047486"/>
              <a:ext cx="518419" cy="0"/>
            </a:xfrm>
            <a:prstGeom prst="line">
              <a:avLst/>
            </a:prstGeom>
            <a:noFill/>
            <a:ln w="57150" cap="flat">
              <a:solidFill>
                <a:schemeClr val="bg1"/>
              </a:solidFill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109" name="Connettore 1 108"/>
            <p:cNvCxnSpPr/>
            <p:nvPr/>
          </p:nvCxnSpPr>
          <p:spPr>
            <a:xfrm>
              <a:off x="19043029" y="8215927"/>
              <a:ext cx="518419" cy="0"/>
            </a:xfrm>
            <a:prstGeom prst="line">
              <a:avLst/>
            </a:prstGeom>
            <a:noFill/>
            <a:ln w="57150" cap="flat">
              <a:solidFill>
                <a:schemeClr val="bg1"/>
              </a:solidFill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110" name="Rettangolo arrotondato 109"/>
            <p:cNvSpPr/>
            <p:nvPr/>
          </p:nvSpPr>
          <p:spPr>
            <a:xfrm>
              <a:off x="19144354" y="8311274"/>
              <a:ext cx="336884" cy="897334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endParaRPr lang="it-IT"/>
            </a:p>
          </p:txBody>
        </p:sp>
        <p:sp>
          <p:nvSpPr>
            <p:cNvPr id="111" name="Figura a mano libera 110"/>
            <p:cNvSpPr/>
            <p:nvPr/>
          </p:nvSpPr>
          <p:spPr>
            <a:xfrm rot="5400000">
              <a:off x="18459850" y="9122299"/>
              <a:ext cx="1548000" cy="178915"/>
            </a:xfrm>
            <a:custGeom>
              <a:avLst/>
              <a:gdLst>
                <a:gd name="connsiteX0" fmla="*/ 0 w 1034716"/>
                <a:gd name="connsiteY0" fmla="*/ 168442 h 328863"/>
                <a:gd name="connsiteX1" fmla="*/ 553453 w 1034716"/>
                <a:gd name="connsiteY1" fmla="*/ 24063 h 328863"/>
                <a:gd name="connsiteX2" fmla="*/ 745958 w 1034716"/>
                <a:gd name="connsiteY2" fmla="*/ 312821 h 328863"/>
                <a:gd name="connsiteX3" fmla="*/ 1034716 w 1034716"/>
                <a:gd name="connsiteY3" fmla="*/ 120315 h 3288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4716" h="328863">
                  <a:moveTo>
                    <a:pt x="0" y="168442"/>
                  </a:moveTo>
                  <a:cubicBezTo>
                    <a:pt x="214563" y="84221"/>
                    <a:pt x="429127" y="0"/>
                    <a:pt x="553453" y="24063"/>
                  </a:cubicBezTo>
                  <a:cubicBezTo>
                    <a:pt x="677779" y="48126"/>
                    <a:pt x="665748" y="296779"/>
                    <a:pt x="745958" y="312821"/>
                  </a:cubicBezTo>
                  <a:cubicBezTo>
                    <a:pt x="826168" y="328863"/>
                    <a:pt x="930442" y="224589"/>
                    <a:pt x="1034716" y="120315"/>
                  </a:cubicBezTo>
                </a:path>
              </a:pathLst>
            </a:custGeom>
            <a:noFill/>
            <a:ln w="76200" cap="flat">
              <a:solidFill>
                <a:schemeClr val="bg1">
                  <a:lumMod val="85000"/>
                </a:schemeClr>
              </a:solidFill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45719" rIns="91439" bIns="45719" numCol="1" spcCol="38100" rtlCol="0" anchor="t">
              <a:no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it-IT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endParaRPr>
            </a:p>
          </p:txBody>
        </p:sp>
      </p:grpSp>
      <p:sp>
        <p:nvSpPr>
          <p:cNvPr id="3" name="Shape 140">
            <a:extLst>
              <a:ext uri="{FF2B5EF4-FFF2-40B4-BE49-F238E27FC236}">
                <a16:creationId xmlns:a16="http://schemas.microsoft.com/office/drawing/2014/main" id="{35DD4228-6F6E-47BF-A317-7E9906BD0ABE}"/>
              </a:ext>
            </a:extLst>
          </p:cNvPr>
          <p:cNvSpPr/>
          <p:nvPr/>
        </p:nvSpPr>
        <p:spPr>
          <a:xfrm>
            <a:off x="548235" y="66669"/>
            <a:ext cx="23262024" cy="7629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 defTabSz="457200">
              <a:lnSpc>
                <a:spcPct val="120000"/>
              </a:lnSpc>
              <a:defRPr sz="6250" b="1">
                <a:solidFill>
                  <a:srgbClr val="005A9D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it-IT" sz="4000" b="0" i="1" kern="1200" dirty="0">
                <a:solidFill>
                  <a:srgbClr val="BA753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  <a:sym typeface="Helvetica Neue"/>
              </a:rPr>
              <a:t>Prezzi applicati su taglio e messa in piega</a:t>
            </a:r>
          </a:p>
        </p:txBody>
      </p:sp>
      <p:sp>
        <p:nvSpPr>
          <p:cNvPr id="51" name="CasellaDiTesto 50">
            <a:extLst>
              <a:ext uri="{FF2B5EF4-FFF2-40B4-BE49-F238E27FC236}">
                <a16:creationId xmlns:a16="http://schemas.microsoft.com/office/drawing/2014/main" id="{2E993A84-86C4-4545-87E1-2BA7DA7D4013}"/>
              </a:ext>
            </a:extLst>
          </p:cNvPr>
          <p:cNvSpPr txBox="1"/>
          <p:nvPr/>
        </p:nvSpPr>
        <p:spPr>
          <a:xfrm>
            <a:off x="-25400" y="12812776"/>
            <a:ext cx="7696200" cy="84125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2400" b="0" i="0" u="none" strike="noStrike" cap="none" spc="0" normalizeH="0" baseline="0" dirty="0">
                <a:ln>
                  <a:noFill/>
                </a:ln>
                <a:solidFill>
                  <a:srgbClr val="014F95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Helvetica Neue"/>
              </a:rPr>
              <a:t>Elaborazione Centro Studi di Cosmetica Italia.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2400" dirty="0">
                <a:solidFill>
                  <a:srgbClr val="014F9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Valori percentuali.</a:t>
            </a:r>
            <a:endParaRPr kumimoji="0" lang="it-IT" sz="2400" b="0" i="0" u="none" strike="noStrike" cap="none" spc="0" normalizeH="0" baseline="0" dirty="0">
              <a:ln>
                <a:noFill/>
              </a:ln>
              <a:solidFill>
                <a:srgbClr val="014F95"/>
              </a:solidFill>
              <a:effectLst/>
              <a:uFillTx/>
              <a:latin typeface="Verdana" panose="020B0604030504040204" pitchFamily="34" charset="0"/>
              <a:ea typeface="Verdana" panose="020B0604030504040204" pitchFamily="34" charset="0"/>
              <a:sym typeface="Helvetica Neue"/>
            </a:endParaRPr>
          </a:p>
        </p:txBody>
      </p:sp>
      <p:graphicFrame>
        <p:nvGraphicFramePr>
          <p:cNvPr id="6" name="Tabella 6">
            <a:extLst>
              <a:ext uri="{FF2B5EF4-FFF2-40B4-BE49-F238E27FC236}">
                <a16:creationId xmlns:a16="http://schemas.microsoft.com/office/drawing/2014/main" id="{D8E8A067-0B61-FD88-42DA-9E48E8C8D4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6028245"/>
              </p:ext>
            </p:extLst>
          </p:nvPr>
        </p:nvGraphicFramePr>
        <p:xfrm>
          <a:off x="12110673" y="4882224"/>
          <a:ext cx="11448000" cy="3926444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2052000">
                  <a:extLst>
                    <a:ext uri="{9D8B030D-6E8A-4147-A177-3AD203B41FA5}">
                      <a16:colId xmlns:a16="http://schemas.microsoft.com/office/drawing/2014/main" val="4125141394"/>
                    </a:ext>
                  </a:extLst>
                </a:gridCol>
                <a:gridCol w="3132000">
                  <a:extLst>
                    <a:ext uri="{9D8B030D-6E8A-4147-A177-3AD203B41FA5}">
                      <a16:colId xmlns:a16="http://schemas.microsoft.com/office/drawing/2014/main" val="3468044900"/>
                    </a:ext>
                  </a:extLst>
                </a:gridCol>
                <a:gridCol w="3132000">
                  <a:extLst>
                    <a:ext uri="{9D8B030D-6E8A-4147-A177-3AD203B41FA5}">
                      <a16:colId xmlns:a16="http://schemas.microsoft.com/office/drawing/2014/main" val="1056145076"/>
                    </a:ext>
                  </a:extLst>
                </a:gridCol>
                <a:gridCol w="3132000">
                  <a:extLst>
                    <a:ext uri="{9D8B030D-6E8A-4147-A177-3AD203B41FA5}">
                      <a16:colId xmlns:a16="http://schemas.microsoft.com/office/drawing/2014/main" val="1386243313"/>
                    </a:ext>
                  </a:extLst>
                </a:gridCol>
              </a:tblGrid>
              <a:tr h="974444">
                <a:tc>
                  <a:txBody>
                    <a:bodyPr/>
                    <a:lstStyle/>
                    <a:p>
                      <a:pPr algn="r" fontAlgn="b"/>
                      <a:endParaRPr lang="en-GB" sz="3200" b="0" i="0" u="none" strike="noStrike" cap="none" spc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  <a:sym typeface="Helvetica Light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 cap="none" spc="0" baseline="0" noProof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  <a:sym typeface="Helvetica Light"/>
                        </a:rPr>
                        <a:t>Meno spesso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D6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 cap="none" spc="0" baseline="0" noProof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  <a:sym typeface="Helvetica Light"/>
                        </a:rPr>
                        <a:t>Uguale a prima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D6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 cap="none" spc="0" baseline="0" noProof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  <a:sym typeface="Helvetica Light"/>
                        </a:rPr>
                        <a:t>Più spesso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D6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139691"/>
                  </a:ext>
                </a:extLst>
              </a:tr>
              <a:tr h="1476000">
                <a:tc>
                  <a:txBody>
                    <a:bodyPr/>
                    <a:lstStyle/>
                    <a:p>
                      <a:pPr algn="r" fontAlgn="b"/>
                      <a:r>
                        <a:rPr lang="it-IT" sz="3200" b="0" i="0" u="none" strike="noStrike" cap="none" spc="0" baseline="0" noProof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  <a:sym typeface="Helvetica Light"/>
                        </a:rPr>
                        <a:t>taglio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9E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32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  <a:sym typeface="Helvetica Light"/>
                        </a:rPr>
                        <a:t>20,2%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9E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32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  <a:sym typeface="Helvetica Light"/>
                        </a:rPr>
                        <a:t>58,4%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9E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32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  <a:sym typeface="Helvetica Light"/>
                        </a:rPr>
                        <a:t>21,4%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9E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23428688"/>
                  </a:ext>
                </a:extLst>
              </a:tr>
              <a:tr h="1476000">
                <a:tc>
                  <a:txBody>
                    <a:bodyPr/>
                    <a:lstStyle/>
                    <a:p>
                      <a:pPr algn="r" fontAlgn="b"/>
                      <a:r>
                        <a:rPr lang="it-IT" sz="3200" b="0" i="0" u="none" strike="noStrike" cap="none" spc="0" baseline="0" noProof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  <a:sym typeface="Helvetica Light"/>
                        </a:rPr>
                        <a:t>messa </a:t>
                      </a:r>
                    </a:p>
                    <a:p>
                      <a:pPr algn="r" fontAlgn="b"/>
                      <a:r>
                        <a:rPr lang="it-IT" sz="3200" b="0" i="0" u="none" strike="noStrike" cap="none" spc="0" baseline="0" noProof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  <a:sym typeface="Helvetica Light"/>
                        </a:rPr>
                        <a:t>in piega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38100" cap="flat" cmpd="sng" algn="ctr">
                      <a:solidFill>
                        <a:srgbClr val="9E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9E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32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  <a:sym typeface="Helvetica Light"/>
                        </a:rPr>
                        <a:t>50,0%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9E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9E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32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  <a:sym typeface="Helvetica Light"/>
                        </a:rPr>
                        <a:t>37,5%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38100" cap="flat" cmpd="sng" algn="ctr">
                      <a:solidFill>
                        <a:srgbClr val="9E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9E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32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  <a:sym typeface="Helvetica Light"/>
                        </a:rPr>
                        <a:t>12,5%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38100" cap="flat" cmpd="sng" algn="ctr">
                      <a:solidFill>
                        <a:srgbClr val="9E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9E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11449067"/>
                  </a:ext>
                </a:extLst>
              </a:tr>
            </a:tbl>
          </a:graphicData>
        </a:graphic>
      </p:graphicFrame>
      <p:sp>
        <p:nvSpPr>
          <p:cNvPr id="7" name="Shape 140">
            <a:extLst>
              <a:ext uri="{FF2B5EF4-FFF2-40B4-BE49-F238E27FC236}">
                <a16:creationId xmlns:a16="http://schemas.microsoft.com/office/drawing/2014/main" id="{71BEE420-2795-4007-45B8-4F075B472AB8}"/>
              </a:ext>
            </a:extLst>
          </p:cNvPr>
          <p:cNvSpPr/>
          <p:nvPr/>
        </p:nvSpPr>
        <p:spPr>
          <a:xfrm>
            <a:off x="12783367" y="3597767"/>
            <a:ext cx="10775306" cy="7629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 defTabSz="457200">
              <a:lnSpc>
                <a:spcPct val="120000"/>
              </a:lnSpc>
              <a:defRPr sz="6250" b="1">
                <a:solidFill>
                  <a:srgbClr val="005A9D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 algn="r"/>
            <a:r>
              <a:rPr lang="it-IT" sz="4000" b="0" i="1" kern="1200" dirty="0">
                <a:solidFill>
                  <a:srgbClr val="BA753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  <a:sym typeface="Helvetica Neue"/>
              </a:rPr>
              <a:t> </a:t>
            </a:r>
            <a:r>
              <a:rPr lang="it-IT" sz="2800" dirty="0">
                <a:solidFill>
                  <a:srgbClr val="876028"/>
                </a:solidFill>
                <a:latin typeface="Verdana" panose="020B0604030504040204" pitchFamily="34" charset="0"/>
                <a:ea typeface="Verdana" panose="020B0604030504040204" pitchFamily="34" charset="0"/>
                <a:sym typeface="Helvetica Neue"/>
              </a:rPr>
              <a:t>Frequenza rispetto all’anno precedente</a:t>
            </a:r>
          </a:p>
        </p:txBody>
      </p:sp>
    </p:spTree>
    <p:extLst>
      <p:ext uri="{BB962C8B-B14F-4D97-AF65-F5344CB8AC3E}">
        <p14:creationId xmlns:p14="http://schemas.microsoft.com/office/powerpoint/2010/main" val="3316488339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140"/>
          <p:cNvSpPr/>
          <p:nvPr/>
        </p:nvSpPr>
        <p:spPr>
          <a:xfrm>
            <a:off x="548235" y="66669"/>
            <a:ext cx="23262024" cy="7629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 defTabSz="457200">
              <a:lnSpc>
                <a:spcPct val="120000"/>
              </a:lnSpc>
              <a:defRPr sz="6250" b="1">
                <a:solidFill>
                  <a:srgbClr val="005A9D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it-IT" sz="4000" b="0" i="1" kern="1200" dirty="0">
                <a:solidFill>
                  <a:srgbClr val="BA753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  <a:sym typeface="Helvetica Neue"/>
              </a:rPr>
              <a:t>Nel 2024 la situazione economica del salone è...</a:t>
            </a:r>
          </a:p>
        </p:txBody>
      </p:sp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003F6169-5C2B-4B53-94C1-5D0BD612F6B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79011330"/>
              </p:ext>
            </p:extLst>
          </p:nvPr>
        </p:nvGraphicFramePr>
        <p:xfrm>
          <a:off x="3986784" y="2389342"/>
          <a:ext cx="14032994" cy="9756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AE3F08B7-B441-4EB1-A67C-C0E71D6CE61D}"/>
              </a:ext>
            </a:extLst>
          </p:cNvPr>
          <p:cNvSpPr txBox="1"/>
          <p:nvPr/>
        </p:nvSpPr>
        <p:spPr>
          <a:xfrm>
            <a:off x="-25400" y="12812776"/>
            <a:ext cx="7696200" cy="84125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2400" b="0" i="0" u="none" strike="noStrike" cap="none" spc="0" normalizeH="0" baseline="0" dirty="0">
                <a:ln>
                  <a:noFill/>
                </a:ln>
                <a:solidFill>
                  <a:srgbClr val="014F95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Helvetica Neue"/>
              </a:rPr>
              <a:t>Elaborazione Centro Studi di Cosmetica Italia.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2400" dirty="0">
                <a:solidFill>
                  <a:srgbClr val="014F9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Valori percentuali.</a:t>
            </a:r>
            <a:endParaRPr kumimoji="0" lang="it-IT" sz="2400" b="0" i="0" u="none" strike="noStrike" cap="none" spc="0" normalizeH="0" baseline="0" dirty="0">
              <a:ln>
                <a:noFill/>
              </a:ln>
              <a:solidFill>
                <a:srgbClr val="014F95"/>
              </a:solidFill>
              <a:effectLst/>
              <a:uFillTx/>
              <a:latin typeface="Verdana" panose="020B0604030504040204" pitchFamily="34" charset="0"/>
              <a:ea typeface="Verdana" panose="020B0604030504040204" pitchFamily="34" charset="0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951032674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140"/>
          <p:cNvSpPr/>
          <p:nvPr/>
        </p:nvSpPr>
        <p:spPr>
          <a:xfrm>
            <a:off x="548235" y="66669"/>
            <a:ext cx="23262024" cy="7629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 defTabSz="457200">
              <a:lnSpc>
                <a:spcPct val="120000"/>
              </a:lnSpc>
              <a:defRPr sz="6250" b="1">
                <a:solidFill>
                  <a:srgbClr val="005A9D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it-IT" sz="4000" b="0" i="1" kern="1200" dirty="0">
                <a:solidFill>
                  <a:srgbClr val="BA753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  <a:sym typeface="Helvetica Neue"/>
              </a:rPr>
              <a:t>Principali misure adottate nel 2024, per sostenere l’attività del salone</a:t>
            </a:r>
          </a:p>
        </p:txBody>
      </p:sp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003F6169-5C2B-4B53-94C1-5D0BD612F6B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34663651"/>
              </p:ext>
            </p:extLst>
          </p:nvPr>
        </p:nvGraphicFramePr>
        <p:xfrm>
          <a:off x="3986784" y="1709530"/>
          <a:ext cx="14032994" cy="106945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AE3F08B7-B441-4EB1-A67C-C0E71D6CE61D}"/>
              </a:ext>
            </a:extLst>
          </p:cNvPr>
          <p:cNvSpPr txBox="1"/>
          <p:nvPr/>
        </p:nvSpPr>
        <p:spPr>
          <a:xfrm>
            <a:off x="-25400" y="12812776"/>
            <a:ext cx="7696200" cy="84125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2400" b="0" i="0" u="none" strike="noStrike" cap="none" spc="0" normalizeH="0" baseline="0" dirty="0">
                <a:ln>
                  <a:noFill/>
                </a:ln>
                <a:solidFill>
                  <a:srgbClr val="014F95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Helvetica Neue"/>
              </a:rPr>
              <a:t>Elaborazione Centro Studi di Cosmetica Italia.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2400" dirty="0">
                <a:solidFill>
                  <a:srgbClr val="014F9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Valori percentuali.</a:t>
            </a:r>
            <a:endParaRPr kumimoji="0" lang="it-IT" sz="2400" b="0" i="0" u="none" strike="noStrike" cap="none" spc="0" normalizeH="0" baseline="0" dirty="0">
              <a:ln>
                <a:noFill/>
              </a:ln>
              <a:solidFill>
                <a:srgbClr val="014F95"/>
              </a:solidFill>
              <a:effectLst/>
              <a:uFillTx/>
              <a:latin typeface="Verdana" panose="020B0604030504040204" pitchFamily="34" charset="0"/>
              <a:ea typeface="Verdana" panose="020B0604030504040204" pitchFamily="34" charset="0"/>
              <a:sym typeface="Helvetica Neue"/>
            </a:endParaRPr>
          </a:p>
        </p:txBody>
      </p:sp>
      <p:sp>
        <p:nvSpPr>
          <p:cNvPr id="2" name="Shape 140">
            <a:extLst>
              <a:ext uri="{FF2B5EF4-FFF2-40B4-BE49-F238E27FC236}">
                <a16:creationId xmlns:a16="http://schemas.microsoft.com/office/drawing/2014/main" id="{3B1B15C0-2C92-5F96-0944-7BBC594B8670}"/>
              </a:ext>
            </a:extLst>
          </p:cNvPr>
          <p:cNvSpPr/>
          <p:nvPr/>
        </p:nvSpPr>
        <p:spPr>
          <a:xfrm>
            <a:off x="14026722" y="12214692"/>
            <a:ext cx="4327790" cy="4987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 defTabSz="457200">
              <a:lnSpc>
                <a:spcPct val="120000"/>
              </a:lnSpc>
              <a:defRPr sz="6250" b="1">
                <a:solidFill>
                  <a:srgbClr val="005A9D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 algn="ctr"/>
            <a:r>
              <a:rPr lang="it-IT" sz="2400" dirty="0">
                <a:solidFill>
                  <a:srgbClr val="BA753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  <a:sym typeface="Helvetica Neue"/>
              </a:rPr>
              <a:t>Possibili più risposte</a:t>
            </a:r>
            <a:endParaRPr lang="it-IT" sz="2400" i="1" dirty="0">
              <a:solidFill>
                <a:srgbClr val="BA7530"/>
              </a:solidFill>
              <a:latin typeface="Verdana" panose="020B0604030504040204" pitchFamily="34" charset="0"/>
              <a:ea typeface="Verdana" panose="020B0604030504040204" pitchFamily="34" charset="0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375367641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asellaDiTesto 20"/>
          <p:cNvSpPr txBox="1"/>
          <p:nvPr/>
        </p:nvSpPr>
        <p:spPr>
          <a:xfrm>
            <a:off x="8599090" y="2131838"/>
            <a:ext cx="7160313" cy="53347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it-IT" sz="2800" b="1" dirty="0">
                <a:solidFill>
                  <a:srgbClr val="876028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Partecipazione a corsi di tipo: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7258308" y="6209373"/>
            <a:ext cx="442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3600" b="1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STILISTICO</a:t>
            </a:r>
          </a:p>
        </p:txBody>
      </p:sp>
      <p:sp>
        <p:nvSpPr>
          <p:cNvPr id="18" name="CasellaDiTesto 17"/>
          <p:cNvSpPr txBox="1"/>
          <p:nvPr/>
        </p:nvSpPr>
        <p:spPr>
          <a:xfrm>
            <a:off x="7258308" y="3893498"/>
            <a:ext cx="442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3600" b="1" dirty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TECNICO</a:t>
            </a:r>
          </a:p>
        </p:txBody>
      </p:sp>
      <p:sp>
        <p:nvSpPr>
          <p:cNvPr id="23" name="CasellaDiTesto 22"/>
          <p:cNvSpPr txBox="1"/>
          <p:nvPr/>
        </p:nvSpPr>
        <p:spPr>
          <a:xfrm>
            <a:off x="7258308" y="8525248"/>
            <a:ext cx="442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3600" b="1" dirty="0">
                <a:solidFill>
                  <a:srgbClr val="AF560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MANAGERIALE</a:t>
            </a:r>
          </a:p>
        </p:txBody>
      </p:sp>
      <p:sp>
        <p:nvSpPr>
          <p:cNvPr id="29" name="CasellaDiTesto 28"/>
          <p:cNvSpPr txBox="1"/>
          <p:nvPr/>
        </p:nvSpPr>
        <p:spPr>
          <a:xfrm>
            <a:off x="7258308" y="10841124"/>
            <a:ext cx="4428000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it-IT" sz="3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NESSUN CORSO</a:t>
            </a:r>
          </a:p>
        </p:txBody>
      </p:sp>
      <p:sp>
        <p:nvSpPr>
          <p:cNvPr id="2" name="Shape 140">
            <a:extLst>
              <a:ext uri="{FF2B5EF4-FFF2-40B4-BE49-F238E27FC236}">
                <a16:creationId xmlns:a16="http://schemas.microsoft.com/office/drawing/2014/main" id="{99F6A544-8D16-4A65-83D4-73794765DDE2}"/>
              </a:ext>
            </a:extLst>
          </p:cNvPr>
          <p:cNvSpPr/>
          <p:nvPr/>
        </p:nvSpPr>
        <p:spPr>
          <a:xfrm>
            <a:off x="548235" y="66669"/>
            <a:ext cx="23262024" cy="7629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 defTabSz="457200">
              <a:lnSpc>
                <a:spcPct val="120000"/>
              </a:lnSpc>
              <a:defRPr sz="6250" b="1">
                <a:solidFill>
                  <a:srgbClr val="005A9D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it-IT" sz="4000" b="0" i="1" kern="1200" dirty="0">
                <a:solidFill>
                  <a:srgbClr val="BA753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  <a:sym typeface="Helvetica Neue"/>
              </a:rPr>
              <a:t>Attività di formazione svolta durante l’ultimo anno</a:t>
            </a:r>
          </a:p>
        </p:txBody>
      </p:sp>
      <p:sp>
        <p:nvSpPr>
          <p:cNvPr id="28" name="CasellaDiTesto 27">
            <a:extLst>
              <a:ext uri="{FF2B5EF4-FFF2-40B4-BE49-F238E27FC236}">
                <a16:creationId xmlns:a16="http://schemas.microsoft.com/office/drawing/2014/main" id="{A8F73076-3FB8-485D-95A9-782DFD19B2C3}"/>
              </a:ext>
            </a:extLst>
          </p:cNvPr>
          <p:cNvSpPr txBox="1"/>
          <p:nvPr/>
        </p:nvSpPr>
        <p:spPr>
          <a:xfrm>
            <a:off x="-25400" y="12812776"/>
            <a:ext cx="7696200" cy="84125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2400" b="0" i="0" u="none" strike="noStrike" cap="none" spc="0" normalizeH="0" baseline="0" dirty="0">
                <a:ln>
                  <a:noFill/>
                </a:ln>
                <a:solidFill>
                  <a:srgbClr val="014F95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Helvetica Neue"/>
              </a:rPr>
              <a:t>Elaborazione Centro Studi di Cosmetica Italia.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2400" dirty="0">
                <a:solidFill>
                  <a:srgbClr val="014F9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Valori percentuali.</a:t>
            </a:r>
            <a:endParaRPr kumimoji="0" lang="it-IT" sz="2400" b="0" i="0" u="none" strike="noStrike" cap="none" spc="0" normalizeH="0" baseline="0" dirty="0">
              <a:ln>
                <a:noFill/>
              </a:ln>
              <a:solidFill>
                <a:srgbClr val="014F95"/>
              </a:solidFill>
              <a:effectLst/>
              <a:uFillTx/>
              <a:latin typeface="Verdana" panose="020B0604030504040204" pitchFamily="34" charset="0"/>
              <a:ea typeface="Verdana" panose="020B0604030504040204" pitchFamily="34" charset="0"/>
              <a:sym typeface="Helvetica Neue"/>
            </a:endParaRPr>
          </a:p>
        </p:txBody>
      </p:sp>
      <p:grpSp>
        <p:nvGrpSpPr>
          <p:cNvPr id="7" name="Gruppo 6">
            <a:extLst>
              <a:ext uri="{FF2B5EF4-FFF2-40B4-BE49-F238E27FC236}">
                <a16:creationId xmlns:a16="http://schemas.microsoft.com/office/drawing/2014/main" id="{DB05ADDF-68AA-1A9F-4954-63D37B7A711D}"/>
              </a:ext>
            </a:extLst>
          </p:cNvPr>
          <p:cNvGrpSpPr/>
          <p:nvPr/>
        </p:nvGrpSpPr>
        <p:grpSpPr>
          <a:xfrm>
            <a:off x="13837959" y="5682169"/>
            <a:ext cx="1952943" cy="1693547"/>
            <a:chOff x="4036965" y="669430"/>
            <a:chExt cx="811101" cy="720000"/>
          </a:xfrm>
          <a:solidFill>
            <a:schemeClr val="accent1"/>
          </a:solidFill>
        </p:grpSpPr>
        <p:sp>
          <p:nvSpPr>
            <p:cNvPr id="8" name="Goccia 7">
              <a:extLst>
                <a:ext uri="{FF2B5EF4-FFF2-40B4-BE49-F238E27FC236}">
                  <a16:creationId xmlns:a16="http://schemas.microsoft.com/office/drawing/2014/main" id="{2F7BBFAF-DD53-B62E-8726-25F1A05A89CF}"/>
                </a:ext>
              </a:extLst>
            </p:cNvPr>
            <p:cNvSpPr/>
            <p:nvPr/>
          </p:nvSpPr>
          <p:spPr>
            <a:xfrm rot="8009548">
              <a:off x="4073659" y="669430"/>
              <a:ext cx="720000" cy="720000"/>
            </a:xfrm>
            <a:prstGeom prst="teardrop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3600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9" name="CasellaDiTesto 8">
              <a:extLst>
                <a:ext uri="{FF2B5EF4-FFF2-40B4-BE49-F238E27FC236}">
                  <a16:creationId xmlns:a16="http://schemas.microsoft.com/office/drawing/2014/main" id="{9602873D-1499-9FC3-7C0D-13B627809013}"/>
                </a:ext>
              </a:extLst>
            </p:cNvPr>
            <p:cNvSpPr txBox="1"/>
            <p:nvPr/>
          </p:nvSpPr>
          <p:spPr>
            <a:xfrm>
              <a:off x="4036965" y="899239"/>
              <a:ext cx="811101" cy="23552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it-IT" sz="3600" b="1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48,9</a:t>
              </a:r>
              <a:r>
                <a:rPr lang="it-IT" sz="2800" b="1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%</a:t>
              </a:r>
              <a:endParaRPr lang="it-IT" sz="3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grpSp>
        <p:nvGrpSpPr>
          <p:cNvPr id="12" name="Gruppo 11">
            <a:extLst>
              <a:ext uri="{FF2B5EF4-FFF2-40B4-BE49-F238E27FC236}">
                <a16:creationId xmlns:a16="http://schemas.microsoft.com/office/drawing/2014/main" id="{001FACD2-0E46-308A-B938-72F70BEE363F}"/>
              </a:ext>
            </a:extLst>
          </p:cNvPr>
          <p:cNvGrpSpPr/>
          <p:nvPr/>
        </p:nvGrpSpPr>
        <p:grpSpPr>
          <a:xfrm>
            <a:off x="13845981" y="3353398"/>
            <a:ext cx="1952943" cy="1693547"/>
            <a:chOff x="4036965" y="669430"/>
            <a:chExt cx="811101" cy="720000"/>
          </a:xfrm>
          <a:solidFill>
            <a:srgbClr val="876028"/>
          </a:solidFill>
        </p:grpSpPr>
        <p:sp>
          <p:nvSpPr>
            <p:cNvPr id="13" name="Goccia 12">
              <a:extLst>
                <a:ext uri="{FF2B5EF4-FFF2-40B4-BE49-F238E27FC236}">
                  <a16:creationId xmlns:a16="http://schemas.microsoft.com/office/drawing/2014/main" id="{38BD29B7-5A4A-0D18-FE94-E4F207C87A6A}"/>
                </a:ext>
              </a:extLst>
            </p:cNvPr>
            <p:cNvSpPr/>
            <p:nvPr/>
          </p:nvSpPr>
          <p:spPr>
            <a:xfrm rot="8009548">
              <a:off x="4073659" y="669430"/>
              <a:ext cx="720000" cy="720000"/>
            </a:xfrm>
            <a:prstGeom prst="teardrop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3600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14" name="CasellaDiTesto 13">
              <a:extLst>
                <a:ext uri="{FF2B5EF4-FFF2-40B4-BE49-F238E27FC236}">
                  <a16:creationId xmlns:a16="http://schemas.microsoft.com/office/drawing/2014/main" id="{5E21E1EC-E7F3-1360-2C98-00ACE06A8BCE}"/>
                </a:ext>
              </a:extLst>
            </p:cNvPr>
            <p:cNvSpPr txBox="1"/>
            <p:nvPr/>
          </p:nvSpPr>
          <p:spPr>
            <a:xfrm>
              <a:off x="4036965" y="899239"/>
              <a:ext cx="811101" cy="23552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it-IT" sz="3600" b="1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66,7</a:t>
              </a:r>
              <a:r>
                <a:rPr lang="it-IT" sz="2800" b="1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%</a:t>
              </a:r>
              <a:endParaRPr lang="it-IT" sz="3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grpSp>
        <p:nvGrpSpPr>
          <p:cNvPr id="17" name="Gruppo 16">
            <a:extLst>
              <a:ext uri="{FF2B5EF4-FFF2-40B4-BE49-F238E27FC236}">
                <a16:creationId xmlns:a16="http://schemas.microsoft.com/office/drawing/2014/main" id="{522FE25D-5549-0718-2D38-3F08C2D5F550}"/>
              </a:ext>
            </a:extLst>
          </p:cNvPr>
          <p:cNvGrpSpPr/>
          <p:nvPr/>
        </p:nvGrpSpPr>
        <p:grpSpPr>
          <a:xfrm>
            <a:off x="13829940" y="8010940"/>
            <a:ext cx="1952943" cy="1693547"/>
            <a:chOff x="4036965" y="669430"/>
            <a:chExt cx="811101" cy="720000"/>
          </a:xfrm>
          <a:solidFill>
            <a:schemeClr val="accent1"/>
          </a:solidFill>
        </p:grpSpPr>
        <p:sp>
          <p:nvSpPr>
            <p:cNvPr id="46" name="Goccia 45">
              <a:extLst>
                <a:ext uri="{FF2B5EF4-FFF2-40B4-BE49-F238E27FC236}">
                  <a16:creationId xmlns:a16="http://schemas.microsoft.com/office/drawing/2014/main" id="{06F5BE40-BC1B-D939-A496-C7FF4A9C4CFA}"/>
                </a:ext>
              </a:extLst>
            </p:cNvPr>
            <p:cNvSpPr/>
            <p:nvPr/>
          </p:nvSpPr>
          <p:spPr>
            <a:xfrm rot="8009548">
              <a:off x="4073659" y="669430"/>
              <a:ext cx="720000" cy="720000"/>
            </a:xfrm>
            <a:prstGeom prst="teardrop">
              <a:avLst/>
            </a:prstGeom>
            <a:solidFill>
              <a:srgbClr val="AF56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3600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47" name="CasellaDiTesto 46">
              <a:extLst>
                <a:ext uri="{FF2B5EF4-FFF2-40B4-BE49-F238E27FC236}">
                  <a16:creationId xmlns:a16="http://schemas.microsoft.com/office/drawing/2014/main" id="{2F195C61-3A43-FE4A-150B-DBD87FA02064}"/>
                </a:ext>
              </a:extLst>
            </p:cNvPr>
            <p:cNvSpPr txBox="1"/>
            <p:nvPr/>
          </p:nvSpPr>
          <p:spPr>
            <a:xfrm>
              <a:off x="4036965" y="899239"/>
              <a:ext cx="811101" cy="23552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it-IT" sz="3600" b="1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34,4</a:t>
              </a:r>
              <a:r>
                <a:rPr lang="it-IT" sz="2800" b="1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%</a:t>
              </a:r>
              <a:endParaRPr lang="it-IT" sz="3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grpSp>
        <p:nvGrpSpPr>
          <p:cNvPr id="48" name="Gruppo 47">
            <a:extLst>
              <a:ext uri="{FF2B5EF4-FFF2-40B4-BE49-F238E27FC236}">
                <a16:creationId xmlns:a16="http://schemas.microsoft.com/office/drawing/2014/main" id="{E54235DD-51A9-0772-069C-AFF51B5F8AEA}"/>
              </a:ext>
            </a:extLst>
          </p:cNvPr>
          <p:cNvGrpSpPr/>
          <p:nvPr/>
        </p:nvGrpSpPr>
        <p:grpSpPr>
          <a:xfrm>
            <a:off x="13816634" y="10339710"/>
            <a:ext cx="1952943" cy="1693546"/>
            <a:chOff x="4036965" y="669430"/>
            <a:chExt cx="811101" cy="720000"/>
          </a:xfrm>
          <a:solidFill>
            <a:schemeClr val="accent1"/>
          </a:solidFill>
        </p:grpSpPr>
        <p:sp>
          <p:nvSpPr>
            <p:cNvPr id="49" name="Goccia 48">
              <a:extLst>
                <a:ext uri="{FF2B5EF4-FFF2-40B4-BE49-F238E27FC236}">
                  <a16:creationId xmlns:a16="http://schemas.microsoft.com/office/drawing/2014/main" id="{974F8E50-BC1A-E71D-2348-7436D489DDEC}"/>
                </a:ext>
              </a:extLst>
            </p:cNvPr>
            <p:cNvSpPr/>
            <p:nvPr/>
          </p:nvSpPr>
          <p:spPr>
            <a:xfrm rot="8009548">
              <a:off x="4073659" y="669430"/>
              <a:ext cx="720000" cy="720000"/>
            </a:xfrm>
            <a:prstGeom prst="teardrop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3600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50" name="CasellaDiTesto 49">
              <a:extLst>
                <a:ext uri="{FF2B5EF4-FFF2-40B4-BE49-F238E27FC236}">
                  <a16:creationId xmlns:a16="http://schemas.microsoft.com/office/drawing/2014/main" id="{8908FA7C-9AF0-5122-CFB6-67682AC7A0B6}"/>
                </a:ext>
              </a:extLst>
            </p:cNvPr>
            <p:cNvSpPr txBox="1"/>
            <p:nvPr/>
          </p:nvSpPr>
          <p:spPr>
            <a:xfrm>
              <a:off x="4036965" y="899239"/>
              <a:ext cx="811101" cy="23552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it-IT" sz="3600" b="1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12,2</a:t>
              </a:r>
              <a:r>
                <a:rPr lang="it-IT" sz="2800" b="1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%</a:t>
              </a:r>
              <a:endParaRPr lang="it-IT" sz="3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3720</TotalTime>
  <Words>654</Words>
  <Application>Microsoft Office PowerPoint</Application>
  <PresentationFormat>Personalizzato</PresentationFormat>
  <Paragraphs>146</Paragraphs>
  <Slides>16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0" baseType="lpstr">
      <vt:lpstr>Helvetica Light</vt:lpstr>
      <vt:lpstr>Helvetica Neue</vt:lpstr>
      <vt:lpstr>Verdana</vt:lpstr>
      <vt:lpstr>White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Boni Benedetta</dc:creator>
  <cp:lastModifiedBy>Tiziana ANGELOZZI</cp:lastModifiedBy>
  <cp:revision>310</cp:revision>
  <cp:lastPrinted>2022-04-27T06:36:57Z</cp:lastPrinted>
  <dcterms:modified xsi:type="dcterms:W3CDTF">2026-01-29T13:21:46Z</dcterms:modified>
</cp:coreProperties>
</file>